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81" r:id="rId3"/>
    <p:sldId id="282" r:id="rId4"/>
    <p:sldId id="283" r:id="rId5"/>
    <p:sldId id="284" r:id="rId6"/>
    <p:sldId id="286" r:id="rId7"/>
    <p:sldId id="287" r:id="rId8"/>
    <p:sldId id="288" r:id="rId9"/>
    <p:sldId id="289" r:id="rId10"/>
    <p:sldId id="290" r:id="rId11"/>
    <p:sldId id="291" r:id="rId12"/>
    <p:sldId id="292" r:id="rId13"/>
    <p:sldId id="293" r:id="rId14"/>
    <p:sldId id="294" r:id="rId15"/>
    <p:sldId id="295" r:id="rId16"/>
    <p:sldId id="296" r:id="rId17"/>
    <p:sldId id="301" r:id="rId18"/>
    <p:sldId id="304" r:id="rId19"/>
    <p:sldId id="257" r:id="rId20"/>
    <p:sldId id="258" r:id="rId21"/>
    <p:sldId id="259" r:id="rId22"/>
    <p:sldId id="260" r:id="rId23"/>
    <p:sldId id="261" r:id="rId24"/>
    <p:sldId id="263" r:id="rId25"/>
    <p:sldId id="262" r:id="rId26"/>
    <p:sldId id="265" r:id="rId27"/>
    <p:sldId id="264"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80" r:id="rId42"/>
    <p:sldId id="279" r:id="rId43"/>
    <p:sldId id="305" r:id="rId44"/>
    <p:sldId id="306" r:id="rId45"/>
    <p:sldId id="307" r:id="rId46"/>
    <p:sldId id="308" r:id="rId47"/>
    <p:sldId id="285" r:id="rId48"/>
    <p:sldId id="30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4660"/>
  </p:normalViewPr>
  <p:slideViewPr>
    <p:cSldViewPr snapToGrid="0">
      <p:cViewPr varScale="1">
        <p:scale>
          <a:sx n="91" d="100"/>
          <a:sy n="91" d="100"/>
        </p:scale>
        <p:origin x="73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59930-FC93-4DDB-A5A1-6D0D285FBB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AF174B-9750-455D-9189-3B588411AC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202B562-FBB0-4504-96F4-6825BC5356E7}"/>
              </a:ext>
            </a:extLst>
          </p:cNvPr>
          <p:cNvSpPr>
            <a:spLocks noGrp="1"/>
          </p:cNvSpPr>
          <p:nvPr>
            <p:ph type="dt" sz="half" idx="10"/>
          </p:nvPr>
        </p:nvSpPr>
        <p:spPr/>
        <p:txBody>
          <a:bodyPr/>
          <a:lstStyle/>
          <a:p>
            <a:fld id="{1EEB904F-8C18-4246-84FA-43646E4BB996}" type="datetimeFigureOut">
              <a:rPr lang="en-US" smtClean="0"/>
              <a:t>3/14/19</a:t>
            </a:fld>
            <a:endParaRPr lang="en-US"/>
          </a:p>
        </p:txBody>
      </p:sp>
      <p:sp>
        <p:nvSpPr>
          <p:cNvPr id="5" name="Footer Placeholder 4">
            <a:extLst>
              <a:ext uri="{FF2B5EF4-FFF2-40B4-BE49-F238E27FC236}">
                <a16:creationId xmlns:a16="http://schemas.microsoft.com/office/drawing/2014/main" id="{246FC3AC-8B4F-48B2-88A4-3199496FAB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023B30-7183-4720-9BF9-3078D472AB6F}"/>
              </a:ext>
            </a:extLst>
          </p:cNvPr>
          <p:cNvSpPr>
            <a:spLocks noGrp="1"/>
          </p:cNvSpPr>
          <p:nvPr>
            <p:ph type="sldNum" sz="quarter" idx="12"/>
          </p:nvPr>
        </p:nvSpPr>
        <p:spPr/>
        <p:txBody>
          <a:bodyPr/>
          <a:lstStyle/>
          <a:p>
            <a:fld id="{0E4B7188-9F6E-4135-9E09-B2010501D2E0}" type="slidenum">
              <a:rPr lang="en-US" smtClean="0"/>
              <a:t>‹#›</a:t>
            </a:fld>
            <a:endParaRPr lang="en-US"/>
          </a:p>
        </p:txBody>
      </p:sp>
    </p:spTree>
    <p:extLst>
      <p:ext uri="{BB962C8B-B14F-4D97-AF65-F5344CB8AC3E}">
        <p14:creationId xmlns:p14="http://schemas.microsoft.com/office/powerpoint/2010/main" val="3278318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E7888-3BF3-4164-BBFB-3DD3F6AA75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083AB8-C1AA-4477-84E5-4A4FB9C9D24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067DD7-2BA0-4BCA-AFA1-6319E8EFE6F0}"/>
              </a:ext>
            </a:extLst>
          </p:cNvPr>
          <p:cNvSpPr>
            <a:spLocks noGrp="1"/>
          </p:cNvSpPr>
          <p:nvPr>
            <p:ph type="dt" sz="half" idx="10"/>
          </p:nvPr>
        </p:nvSpPr>
        <p:spPr/>
        <p:txBody>
          <a:bodyPr/>
          <a:lstStyle/>
          <a:p>
            <a:fld id="{1EEB904F-8C18-4246-84FA-43646E4BB996}" type="datetimeFigureOut">
              <a:rPr lang="en-US" smtClean="0"/>
              <a:t>3/14/19</a:t>
            </a:fld>
            <a:endParaRPr lang="en-US"/>
          </a:p>
        </p:txBody>
      </p:sp>
      <p:sp>
        <p:nvSpPr>
          <p:cNvPr id="5" name="Footer Placeholder 4">
            <a:extLst>
              <a:ext uri="{FF2B5EF4-FFF2-40B4-BE49-F238E27FC236}">
                <a16:creationId xmlns:a16="http://schemas.microsoft.com/office/drawing/2014/main" id="{773DF7EC-FFC9-4E46-8685-6F65549A5C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EB259C-25DE-493F-850F-7F85DD1D2D80}"/>
              </a:ext>
            </a:extLst>
          </p:cNvPr>
          <p:cNvSpPr>
            <a:spLocks noGrp="1"/>
          </p:cNvSpPr>
          <p:nvPr>
            <p:ph type="sldNum" sz="quarter" idx="12"/>
          </p:nvPr>
        </p:nvSpPr>
        <p:spPr/>
        <p:txBody>
          <a:bodyPr/>
          <a:lstStyle/>
          <a:p>
            <a:fld id="{0E4B7188-9F6E-4135-9E09-B2010501D2E0}" type="slidenum">
              <a:rPr lang="en-US" smtClean="0"/>
              <a:t>‹#›</a:t>
            </a:fld>
            <a:endParaRPr lang="en-US"/>
          </a:p>
        </p:txBody>
      </p:sp>
    </p:spTree>
    <p:extLst>
      <p:ext uri="{BB962C8B-B14F-4D97-AF65-F5344CB8AC3E}">
        <p14:creationId xmlns:p14="http://schemas.microsoft.com/office/powerpoint/2010/main" val="2123784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EEE1A-C6A3-4C91-9A6B-E525006316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3512CED-A4E2-457D-92DD-F7A2B5DA50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695A4CD-B67D-4654-AED7-9BEE8B01B695}"/>
              </a:ext>
            </a:extLst>
          </p:cNvPr>
          <p:cNvSpPr>
            <a:spLocks noGrp="1"/>
          </p:cNvSpPr>
          <p:nvPr>
            <p:ph type="dt" sz="half" idx="10"/>
          </p:nvPr>
        </p:nvSpPr>
        <p:spPr/>
        <p:txBody>
          <a:bodyPr/>
          <a:lstStyle/>
          <a:p>
            <a:fld id="{1EEB904F-8C18-4246-84FA-43646E4BB996}" type="datetimeFigureOut">
              <a:rPr lang="en-US" smtClean="0"/>
              <a:t>3/14/19</a:t>
            </a:fld>
            <a:endParaRPr lang="en-US"/>
          </a:p>
        </p:txBody>
      </p:sp>
      <p:sp>
        <p:nvSpPr>
          <p:cNvPr id="5" name="Footer Placeholder 4">
            <a:extLst>
              <a:ext uri="{FF2B5EF4-FFF2-40B4-BE49-F238E27FC236}">
                <a16:creationId xmlns:a16="http://schemas.microsoft.com/office/drawing/2014/main" id="{452356C8-A64B-4B34-BC60-F87255ED08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AF9440-1B6F-4659-9EA3-180F0F8E2484}"/>
              </a:ext>
            </a:extLst>
          </p:cNvPr>
          <p:cNvSpPr>
            <a:spLocks noGrp="1"/>
          </p:cNvSpPr>
          <p:nvPr>
            <p:ph type="sldNum" sz="quarter" idx="12"/>
          </p:nvPr>
        </p:nvSpPr>
        <p:spPr/>
        <p:txBody>
          <a:bodyPr/>
          <a:lstStyle/>
          <a:p>
            <a:fld id="{0E4B7188-9F6E-4135-9E09-B2010501D2E0}" type="slidenum">
              <a:rPr lang="en-US" smtClean="0"/>
              <a:t>‹#›</a:t>
            </a:fld>
            <a:endParaRPr lang="en-US"/>
          </a:p>
        </p:txBody>
      </p:sp>
    </p:spTree>
    <p:extLst>
      <p:ext uri="{BB962C8B-B14F-4D97-AF65-F5344CB8AC3E}">
        <p14:creationId xmlns:p14="http://schemas.microsoft.com/office/powerpoint/2010/main" val="2515638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EF000-A08E-4397-87AB-256AFB0C64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0BB02C-1365-447C-80F6-2D43431EFC8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DE3757-BFEC-4C59-AF0F-BB9C7E193DF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EC60B7-973B-4449-A660-71BE2129B800}"/>
              </a:ext>
            </a:extLst>
          </p:cNvPr>
          <p:cNvSpPr>
            <a:spLocks noGrp="1"/>
          </p:cNvSpPr>
          <p:nvPr>
            <p:ph type="dt" sz="half" idx="10"/>
          </p:nvPr>
        </p:nvSpPr>
        <p:spPr/>
        <p:txBody>
          <a:bodyPr/>
          <a:lstStyle/>
          <a:p>
            <a:fld id="{1EEB904F-8C18-4246-84FA-43646E4BB996}" type="datetimeFigureOut">
              <a:rPr lang="en-US" smtClean="0"/>
              <a:t>3/14/19</a:t>
            </a:fld>
            <a:endParaRPr lang="en-US"/>
          </a:p>
        </p:txBody>
      </p:sp>
      <p:sp>
        <p:nvSpPr>
          <p:cNvPr id="6" name="Footer Placeholder 5">
            <a:extLst>
              <a:ext uri="{FF2B5EF4-FFF2-40B4-BE49-F238E27FC236}">
                <a16:creationId xmlns:a16="http://schemas.microsoft.com/office/drawing/2014/main" id="{4DA70257-52C6-4D2A-AF73-4F8A3D21FD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3EC143-C43B-4DAD-BF39-E55F671EFE44}"/>
              </a:ext>
            </a:extLst>
          </p:cNvPr>
          <p:cNvSpPr>
            <a:spLocks noGrp="1"/>
          </p:cNvSpPr>
          <p:nvPr>
            <p:ph type="sldNum" sz="quarter" idx="12"/>
          </p:nvPr>
        </p:nvSpPr>
        <p:spPr/>
        <p:txBody>
          <a:bodyPr/>
          <a:lstStyle/>
          <a:p>
            <a:fld id="{0E4B7188-9F6E-4135-9E09-B2010501D2E0}" type="slidenum">
              <a:rPr lang="en-US" smtClean="0"/>
              <a:t>‹#›</a:t>
            </a:fld>
            <a:endParaRPr lang="en-US"/>
          </a:p>
        </p:txBody>
      </p:sp>
    </p:spTree>
    <p:extLst>
      <p:ext uri="{BB962C8B-B14F-4D97-AF65-F5344CB8AC3E}">
        <p14:creationId xmlns:p14="http://schemas.microsoft.com/office/powerpoint/2010/main" val="1509714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965CA-CCB8-4796-A462-82248535A4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22A55A-9D21-4B13-A5CD-A6700B4F93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20D57A9-B8B9-4C97-A8FB-D1F005AF6DB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ECCC04-5BC3-4F1E-9AC2-C534A47103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87A45E2-9320-4C55-B04E-1B43C5EB3E0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C383890-FD49-4689-AECA-084D2BD5B7E3}"/>
              </a:ext>
            </a:extLst>
          </p:cNvPr>
          <p:cNvSpPr>
            <a:spLocks noGrp="1"/>
          </p:cNvSpPr>
          <p:nvPr>
            <p:ph type="dt" sz="half" idx="10"/>
          </p:nvPr>
        </p:nvSpPr>
        <p:spPr/>
        <p:txBody>
          <a:bodyPr/>
          <a:lstStyle/>
          <a:p>
            <a:fld id="{1EEB904F-8C18-4246-84FA-43646E4BB996}" type="datetimeFigureOut">
              <a:rPr lang="en-US" smtClean="0"/>
              <a:t>3/14/19</a:t>
            </a:fld>
            <a:endParaRPr lang="en-US"/>
          </a:p>
        </p:txBody>
      </p:sp>
      <p:sp>
        <p:nvSpPr>
          <p:cNvPr id="8" name="Footer Placeholder 7">
            <a:extLst>
              <a:ext uri="{FF2B5EF4-FFF2-40B4-BE49-F238E27FC236}">
                <a16:creationId xmlns:a16="http://schemas.microsoft.com/office/drawing/2014/main" id="{397E90A3-9DFD-4DDC-BF49-89F1C79B5E1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9BFCD8-0F5A-4A3A-BFD8-D453FC6DC382}"/>
              </a:ext>
            </a:extLst>
          </p:cNvPr>
          <p:cNvSpPr>
            <a:spLocks noGrp="1"/>
          </p:cNvSpPr>
          <p:nvPr>
            <p:ph type="sldNum" sz="quarter" idx="12"/>
          </p:nvPr>
        </p:nvSpPr>
        <p:spPr/>
        <p:txBody>
          <a:bodyPr/>
          <a:lstStyle/>
          <a:p>
            <a:fld id="{0E4B7188-9F6E-4135-9E09-B2010501D2E0}" type="slidenum">
              <a:rPr lang="en-US" smtClean="0"/>
              <a:t>‹#›</a:t>
            </a:fld>
            <a:endParaRPr lang="en-US"/>
          </a:p>
        </p:txBody>
      </p:sp>
    </p:spTree>
    <p:extLst>
      <p:ext uri="{BB962C8B-B14F-4D97-AF65-F5344CB8AC3E}">
        <p14:creationId xmlns:p14="http://schemas.microsoft.com/office/powerpoint/2010/main" val="1935334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8AC3D-A4BA-4D1E-B36E-AFA92DA463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06EBA9-1CD5-4FAE-AF71-DF71C751760B}"/>
              </a:ext>
            </a:extLst>
          </p:cNvPr>
          <p:cNvSpPr>
            <a:spLocks noGrp="1"/>
          </p:cNvSpPr>
          <p:nvPr>
            <p:ph type="dt" sz="half" idx="10"/>
          </p:nvPr>
        </p:nvSpPr>
        <p:spPr/>
        <p:txBody>
          <a:bodyPr/>
          <a:lstStyle/>
          <a:p>
            <a:fld id="{1EEB904F-8C18-4246-84FA-43646E4BB996}" type="datetimeFigureOut">
              <a:rPr lang="en-US" smtClean="0"/>
              <a:t>3/14/19</a:t>
            </a:fld>
            <a:endParaRPr lang="en-US"/>
          </a:p>
        </p:txBody>
      </p:sp>
      <p:sp>
        <p:nvSpPr>
          <p:cNvPr id="4" name="Footer Placeholder 3">
            <a:extLst>
              <a:ext uri="{FF2B5EF4-FFF2-40B4-BE49-F238E27FC236}">
                <a16:creationId xmlns:a16="http://schemas.microsoft.com/office/drawing/2014/main" id="{C5F75D17-3C8F-47E7-B879-588EBE5E6D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9AE999-1DF3-4B38-8876-F8DF5B9CEEB2}"/>
              </a:ext>
            </a:extLst>
          </p:cNvPr>
          <p:cNvSpPr>
            <a:spLocks noGrp="1"/>
          </p:cNvSpPr>
          <p:nvPr>
            <p:ph type="sldNum" sz="quarter" idx="12"/>
          </p:nvPr>
        </p:nvSpPr>
        <p:spPr/>
        <p:txBody>
          <a:bodyPr/>
          <a:lstStyle/>
          <a:p>
            <a:fld id="{0E4B7188-9F6E-4135-9E09-B2010501D2E0}" type="slidenum">
              <a:rPr lang="en-US" smtClean="0"/>
              <a:t>‹#›</a:t>
            </a:fld>
            <a:endParaRPr lang="en-US"/>
          </a:p>
        </p:txBody>
      </p:sp>
    </p:spTree>
    <p:extLst>
      <p:ext uri="{BB962C8B-B14F-4D97-AF65-F5344CB8AC3E}">
        <p14:creationId xmlns:p14="http://schemas.microsoft.com/office/powerpoint/2010/main" val="901388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41E27C-1712-47BA-865C-153ED5053CBB}"/>
              </a:ext>
            </a:extLst>
          </p:cNvPr>
          <p:cNvSpPr>
            <a:spLocks noGrp="1"/>
          </p:cNvSpPr>
          <p:nvPr>
            <p:ph type="dt" sz="half" idx="10"/>
          </p:nvPr>
        </p:nvSpPr>
        <p:spPr/>
        <p:txBody>
          <a:bodyPr/>
          <a:lstStyle/>
          <a:p>
            <a:fld id="{1EEB904F-8C18-4246-84FA-43646E4BB996}" type="datetimeFigureOut">
              <a:rPr lang="en-US" smtClean="0"/>
              <a:t>3/14/19</a:t>
            </a:fld>
            <a:endParaRPr lang="en-US"/>
          </a:p>
        </p:txBody>
      </p:sp>
      <p:sp>
        <p:nvSpPr>
          <p:cNvPr id="3" name="Footer Placeholder 2">
            <a:extLst>
              <a:ext uri="{FF2B5EF4-FFF2-40B4-BE49-F238E27FC236}">
                <a16:creationId xmlns:a16="http://schemas.microsoft.com/office/drawing/2014/main" id="{ED5023FA-9F2A-4B24-B781-921D686F723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7769F7-A794-4181-AA29-38D5010DD196}"/>
              </a:ext>
            </a:extLst>
          </p:cNvPr>
          <p:cNvSpPr>
            <a:spLocks noGrp="1"/>
          </p:cNvSpPr>
          <p:nvPr>
            <p:ph type="sldNum" sz="quarter" idx="12"/>
          </p:nvPr>
        </p:nvSpPr>
        <p:spPr/>
        <p:txBody>
          <a:bodyPr/>
          <a:lstStyle/>
          <a:p>
            <a:fld id="{0E4B7188-9F6E-4135-9E09-B2010501D2E0}" type="slidenum">
              <a:rPr lang="en-US" smtClean="0"/>
              <a:t>‹#›</a:t>
            </a:fld>
            <a:endParaRPr lang="en-US"/>
          </a:p>
        </p:txBody>
      </p:sp>
    </p:spTree>
    <p:extLst>
      <p:ext uri="{BB962C8B-B14F-4D97-AF65-F5344CB8AC3E}">
        <p14:creationId xmlns:p14="http://schemas.microsoft.com/office/powerpoint/2010/main" val="2254588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27C5C-7258-410D-9CA8-BE55C1FB34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7291A6-939A-4C1B-B65D-E5260E743B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1ACCF8-1511-4513-8E6A-D6A4348054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056022-5522-4D09-8EBA-48603527B795}"/>
              </a:ext>
            </a:extLst>
          </p:cNvPr>
          <p:cNvSpPr>
            <a:spLocks noGrp="1"/>
          </p:cNvSpPr>
          <p:nvPr>
            <p:ph type="dt" sz="half" idx="10"/>
          </p:nvPr>
        </p:nvSpPr>
        <p:spPr/>
        <p:txBody>
          <a:bodyPr/>
          <a:lstStyle/>
          <a:p>
            <a:fld id="{1EEB904F-8C18-4246-84FA-43646E4BB996}" type="datetimeFigureOut">
              <a:rPr lang="en-US" smtClean="0"/>
              <a:t>3/14/19</a:t>
            </a:fld>
            <a:endParaRPr lang="en-US"/>
          </a:p>
        </p:txBody>
      </p:sp>
      <p:sp>
        <p:nvSpPr>
          <p:cNvPr id="6" name="Footer Placeholder 5">
            <a:extLst>
              <a:ext uri="{FF2B5EF4-FFF2-40B4-BE49-F238E27FC236}">
                <a16:creationId xmlns:a16="http://schemas.microsoft.com/office/drawing/2014/main" id="{C9EFAE49-214D-428D-918E-B3A6A868AA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8F7927-C4FF-47D5-866B-A3B7881192BE}"/>
              </a:ext>
            </a:extLst>
          </p:cNvPr>
          <p:cNvSpPr>
            <a:spLocks noGrp="1"/>
          </p:cNvSpPr>
          <p:nvPr>
            <p:ph type="sldNum" sz="quarter" idx="12"/>
          </p:nvPr>
        </p:nvSpPr>
        <p:spPr/>
        <p:txBody>
          <a:bodyPr/>
          <a:lstStyle/>
          <a:p>
            <a:fld id="{0E4B7188-9F6E-4135-9E09-B2010501D2E0}" type="slidenum">
              <a:rPr lang="en-US" smtClean="0"/>
              <a:t>‹#›</a:t>
            </a:fld>
            <a:endParaRPr lang="en-US"/>
          </a:p>
        </p:txBody>
      </p:sp>
    </p:spTree>
    <p:extLst>
      <p:ext uri="{BB962C8B-B14F-4D97-AF65-F5344CB8AC3E}">
        <p14:creationId xmlns:p14="http://schemas.microsoft.com/office/powerpoint/2010/main" val="1987705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66572-7181-4D74-AD51-363D78D881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7B577E-12FB-45C6-97C2-514D4FC9B9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7FE1CFE-CA27-4A6F-ADCC-50EA6FAA30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5B4A99D-EDE1-4D78-9CAB-FBE9790076F1}"/>
              </a:ext>
            </a:extLst>
          </p:cNvPr>
          <p:cNvSpPr>
            <a:spLocks noGrp="1"/>
          </p:cNvSpPr>
          <p:nvPr>
            <p:ph type="dt" sz="half" idx="10"/>
          </p:nvPr>
        </p:nvSpPr>
        <p:spPr/>
        <p:txBody>
          <a:bodyPr/>
          <a:lstStyle/>
          <a:p>
            <a:fld id="{1EEB904F-8C18-4246-84FA-43646E4BB996}" type="datetimeFigureOut">
              <a:rPr lang="en-US" smtClean="0"/>
              <a:t>3/14/19</a:t>
            </a:fld>
            <a:endParaRPr lang="en-US"/>
          </a:p>
        </p:txBody>
      </p:sp>
      <p:sp>
        <p:nvSpPr>
          <p:cNvPr id="6" name="Footer Placeholder 5">
            <a:extLst>
              <a:ext uri="{FF2B5EF4-FFF2-40B4-BE49-F238E27FC236}">
                <a16:creationId xmlns:a16="http://schemas.microsoft.com/office/drawing/2014/main" id="{3D0DC5B4-A190-4087-847B-4B3BDAE732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1BB97E-13C4-4FD8-80D8-856590981E7C}"/>
              </a:ext>
            </a:extLst>
          </p:cNvPr>
          <p:cNvSpPr>
            <a:spLocks noGrp="1"/>
          </p:cNvSpPr>
          <p:nvPr>
            <p:ph type="sldNum" sz="quarter" idx="12"/>
          </p:nvPr>
        </p:nvSpPr>
        <p:spPr/>
        <p:txBody>
          <a:bodyPr/>
          <a:lstStyle/>
          <a:p>
            <a:fld id="{0E4B7188-9F6E-4135-9E09-B2010501D2E0}" type="slidenum">
              <a:rPr lang="en-US" smtClean="0"/>
              <a:t>‹#›</a:t>
            </a:fld>
            <a:endParaRPr lang="en-US"/>
          </a:p>
        </p:txBody>
      </p:sp>
    </p:spTree>
    <p:extLst>
      <p:ext uri="{BB962C8B-B14F-4D97-AF65-F5344CB8AC3E}">
        <p14:creationId xmlns:p14="http://schemas.microsoft.com/office/powerpoint/2010/main" val="104621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F8BD8-C487-488C-9CA3-CF9ECF1005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C3107A-284D-45CD-9E79-90D537946C7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808B5E-D64D-443D-B857-60559FE4EA74}"/>
              </a:ext>
            </a:extLst>
          </p:cNvPr>
          <p:cNvSpPr>
            <a:spLocks noGrp="1"/>
          </p:cNvSpPr>
          <p:nvPr>
            <p:ph type="dt" sz="half" idx="10"/>
          </p:nvPr>
        </p:nvSpPr>
        <p:spPr/>
        <p:txBody>
          <a:bodyPr/>
          <a:lstStyle/>
          <a:p>
            <a:fld id="{1EEB904F-8C18-4246-84FA-43646E4BB996}" type="datetimeFigureOut">
              <a:rPr lang="en-US" smtClean="0"/>
              <a:t>3/14/19</a:t>
            </a:fld>
            <a:endParaRPr lang="en-US"/>
          </a:p>
        </p:txBody>
      </p:sp>
      <p:sp>
        <p:nvSpPr>
          <p:cNvPr id="5" name="Footer Placeholder 4">
            <a:extLst>
              <a:ext uri="{FF2B5EF4-FFF2-40B4-BE49-F238E27FC236}">
                <a16:creationId xmlns:a16="http://schemas.microsoft.com/office/drawing/2014/main" id="{CADE79A6-C3AD-429B-B1AC-FAE9CC396E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B479D-792D-4FE3-8EBC-DBE9EC7C87EC}"/>
              </a:ext>
            </a:extLst>
          </p:cNvPr>
          <p:cNvSpPr>
            <a:spLocks noGrp="1"/>
          </p:cNvSpPr>
          <p:nvPr>
            <p:ph type="sldNum" sz="quarter" idx="12"/>
          </p:nvPr>
        </p:nvSpPr>
        <p:spPr/>
        <p:txBody>
          <a:bodyPr/>
          <a:lstStyle/>
          <a:p>
            <a:fld id="{0E4B7188-9F6E-4135-9E09-B2010501D2E0}" type="slidenum">
              <a:rPr lang="en-US" smtClean="0"/>
              <a:t>‹#›</a:t>
            </a:fld>
            <a:endParaRPr lang="en-US"/>
          </a:p>
        </p:txBody>
      </p:sp>
    </p:spTree>
    <p:extLst>
      <p:ext uri="{BB962C8B-B14F-4D97-AF65-F5344CB8AC3E}">
        <p14:creationId xmlns:p14="http://schemas.microsoft.com/office/powerpoint/2010/main" val="382133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E67567-EF58-42B0-B173-66D2738D43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F09A50E-B6B7-4070-9DFA-B9B1C879EC4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6BCF7A-9397-4F7D-8EAB-4F595B0644D7}"/>
              </a:ext>
            </a:extLst>
          </p:cNvPr>
          <p:cNvSpPr>
            <a:spLocks noGrp="1"/>
          </p:cNvSpPr>
          <p:nvPr>
            <p:ph type="dt" sz="half" idx="10"/>
          </p:nvPr>
        </p:nvSpPr>
        <p:spPr/>
        <p:txBody>
          <a:bodyPr/>
          <a:lstStyle/>
          <a:p>
            <a:fld id="{1EEB904F-8C18-4246-84FA-43646E4BB996}" type="datetimeFigureOut">
              <a:rPr lang="en-US" smtClean="0"/>
              <a:t>3/14/19</a:t>
            </a:fld>
            <a:endParaRPr lang="en-US"/>
          </a:p>
        </p:txBody>
      </p:sp>
      <p:sp>
        <p:nvSpPr>
          <p:cNvPr id="5" name="Footer Placeholder 4">
            <a:extLst>
              <a:ext uri="{FF2B5EF4-FFF2-40B4-BE49-F238E27FC236}">
                <a16:creationId xmlns:a16="http://schemas.microsoft.com/office/drawing/2014/main" id="{66F0F7EF-5571-42E3-BB0B-EA8B966AAB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F57822-E72B-400A-B7F4-4769E242A58D}"/>
              </a:ext>
            </a:extLst>
          </p:cNvPr>
          <p:cNvSpPr>
            <a:spLocks noGrp="1"/>
          </p:cNvSpPr>
          <p:nvPr>
            <p:ph type="sldNum" sz="quarter" idx="12"/>
          </p:nvPr>
        </p:nvSpPr>
        <p:spPr/>
        <p:txBody>
          <a:bodyPr/>
          <a:lstStyle/>
          <a:p>
            <a:fld id="{0E4B7188-9F6E-4135-9E09-B2010501D2E0}" type="slidenum">
              <a:rPr lang="en-US" smtClean="0"/>
              <a:t>‹#›</a:t>
            </a:fld>
            <a:endParaRPr lang="en-US"/>
          </a:p>
        </p:txBody>
      </p:sp>
    </p:spTree>
    <p:extLst>
      <p:ext uri="{BB962C8B-B14F-4D97-AF65-F5344CB8AC3E}">
        <p14:creationId xmlns:p14="http://schemas.microsoft.com/office/powerpoint/2010/main" val="1963775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lgn="ctr" defTabSz="457200" rtl="0" fontAlgn="auto">
              <a:spcBef>
                <a:spcPct val="0"/>
              </a:spcBef>
              <a:spcAft>
                <a:spcPts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a:t>Click to edit Master subtitle style</a:t>
            </a:r>
            <a:endParaRPr lang="en-US"/>
          </a:p>
        </p:txBody>
      </p:sp>
    </p:spTree>
    <p:extLst>
      <p:ext uri="{BB962C8B-B14F-4D97-AF65-F5344CB8AC3E}">
        <p14:creationId xmlns:p14="http://schemas.microsoft.com/office/powerpoint/2010/main" val="8179882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87374"/>
            <a:ext cx="10972800" cy="884238"/>
          </a:xfrm>
        </p:spPr>
        <p:txBody>
          <a:bodyPr/>
          <a:lstStyle>
            <a:lvl1pPr algn="ctr" defTabSz="457200" rtl="0" fontAlgn="auto">
              <a:spcBef>
                <a:spcPct val="0"/>
              </a:spcBef>
              <a:spcAft>
                <a:spcPts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Content Placeholder 2"/>
          <p:cNvSpPr>
            <a:spLocks noGrp="1"/>
          </p:cNvSpPr>
          <p:nvPr>
            <p:ph idx="1"/>
          </p:nvPr>
        </p:nvSpPr>
        <p:spPr/>
        <p:txBody>
          <a:body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8146826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ctr" defTabSz="457200" rtl="0" fontAlgn="auto">
              <a:spcBef>
                <a:spcPct val="0"/>
              </a:spcBef>
              <a:spcAft>
                <a:spcPts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a:t>Click to edit Master text styles</a:t>
            </a:r>
          </a:p>
        </p:txBody>
      </p:sp>
    </p:spTree>
    <p:extLst>
      <p:ext uri="{BB962C8B-B14F-4D97-AF65-F5344CB8AC3E}">
        <p14:creationId xmlns:p14="http://schemas.microsoft.com/office/powerpoint/2010/main" val="22546854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3329883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defTabSz="457200" rtl="0" fontAlgn="base">
              <a:spcBef>
                <a:spcPct val="0"/>
              </a:spcBef>
              <a:spcAft>
                <a:spcPct val="0"/>
              </a:spcAft>
              <a:defRPr lang="en-US" sz="4000" kern="1200" cap="all" dirty="0">
                <a:solidFill>
                  <a:schemeClr val="bg2">
                    <a:lumMod val="50000"/>
                  </a:schemeClr>
                </a:solidFill>
                <a:latin typeface="Arial"/>
                <a:ea typeface="+mj-ea"/>
                <a:cs typeface="Arial"/>
              </a:defRPr>
            </a:lvl1pPr>
          </a:lstStyle>
          <a:p>
            <a:r>
              <a:rPr lang="en-AU" dirty="0"/>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Tree>
    <p:extLst>
      <p:ext uri="{BB962C8B-B14F-4D97-AF65-F5344CB8AC3E}">
        <p14:creationId xmlns:p14="http://schemas.microsoft.com/office/powerpoint/2010/main" val="3871274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Date Placeholder 2">
            <a:extLst>
              <a:ext uri="{FF2B5EF4-FFF2-40B4-BE49-F238E27FC236}">
                <a16:creationId xmlns:a16="http://schemas.microsoft.com/office/drawing/2014/main" id="{03CAD81A-3F13-4328-8E98-F343AF5DD767}"/>
              </a:ext>
            </a:extLst>
          </p:cNvPr>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973D907E-8B9C-4A0D-A39B-105F8E21C7B2}" type="datetimeFigureOut">
              <a:rPr lang="en-US" altLang="en-US"/>
              <a:pPr>
                <a:defRPr/>
              </a:pPr>
              <a:t>3/14/19</a:t>
            </a:fld>
            <a:endParaRPr lang="en-US" altLang="en-US"/>
          </a:p>
        </p:txBody>
      </p:sp>
      <p:sp>
        <p:nvSpPr>
          <p:cNvPr id="4" name="Footer Placeholder 3">
            <a:extLst>
              <a:ext uri="{FF2B5EF4-FFF2-40B4-BE49-F238E27FC236}">
                <a16:creationId xmlns:a16="http://schemas.microsoft.com/office/drawing/2014/main" id="{F31A18E7-D056-4A1A-B0A7-1AEA75CBE9F1}"/>
              </a:ext>
            </a:extLst>
          </p:cNvPr>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a:extLst>
              <a:ext uri="{FF2B5EF4-FFF2-40B4-BE49-F238E27FC236}">
                <a16:creationId xmlns:a16="http://schemas.microsoft.com/office/drawing/2014/main" id="{47C7B360-9641-48DD-B4DA-5DD990EC8FEE}"/>
              </a:ext>
            </a:extLst>
          </p:cNvPr>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FF105A32-CA00-442D-85B0-F36F9EDD1381}" type="slidenum">
              <a:rPr lang="en-US" altLang="en-US"/>
              <a:pPr/>
              <a:t>‹#›</a:t>
            </a:fld>
            <a:endParaRPr lang="en-US" altLang="en-US"/>
          </a:p>
        </p:txBody>
      </p:sp>
    </p:spTree>
    <p:extLst>
      <p:ext uri="{BB962C8B-B14F-4D97-AF65-F5344CB8AC3E}">
        <p14:creationId xmlns:p14="http://schemas.microsoft.com/office/powerpoint/2010/main" val="6762350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ACC4050-6094-402E-9F6F-1AA043E2C1D0}"/>
              </a:ext>
            </a:extLst>
          </p:cNvPr>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1005785A-5B81-4136-BDF9-FC3F0D9A0235}" type="datetimeFigureOut">
              <a:rPr lang="en-US" altLang="en-US"/>
              <a:pPr>
                <a:defRPr/>
              </a:pPr>
              <a:t>3/14/19</a:t>
            </a:fld>
            <a:endParaRPr lang="en-US" altLang="en-US"/>
          </a:p>
        </p:txBody>
      </p:sp>
      <p:sp>
        <p:nvSpPr>
          <p:cNvPr id="3" name="Footer Placeholder 2">
            <a:extLst>
              <a:ext uri="{FF2B5EF4-FFF2-40B4-BE49-F238E27FC236}">
                <a16:creationId xmlns:a16="http://schemas.microsoft.com/office/drawing/2014/main" id="{E4893B7B-3BE7-4555-B2D9-062997B0F17F}"/>
              </a:ext>
            </a:extLst>
          </p:cNvPr>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a:extLst>
              <a:ext uri="{FF2B5EF4-FFF2-40B4-BE49-F238E27FC236}">
                <a16:creationId xmlns:a16="http://schemas.microsoft.com/office/drawing/2014/main" id="{C2F6ED39-899F-4F06-BF76-786B0D1E5C97}"/>
              </a:ext>
            </a:extLst>
          </p:cNvPr>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744D82A0-6473-4106-A2FA-65C7003450A8}" type="slidenum">
              <a:rPr lang="en-US" altLang="en-US"/>
              <a:pPr/>
              <a:t>‹#›</a:t>
            </a:fld>
            <a:endParaRPr lang="en-US" altLang="en-US"/>
          </a:p>
        </p:txBody>
      </p:sp>
    </p:spTree>
    <p:extLst>
      <p:ext uri="{BB962C8B-B14F-4D97-AF65-F5344CB8AC3E}">
        <p14:creationId xmlns:p14="http://schemas.microsoft.com/office/powerpoint/2010/main" val="19491876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AU"/>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a:extLst>
              <a:ext uri="{FF2B5EF4-FFF2-40B4-BE49-F238E27FC236}">
                <a16:creationId xmlns:a16="http://schemas.microsoft.com/office/drawing/2014/main" id="{91298081-6B08-4EE3-830D-3CCEBFCCAEB3}"/>
              </a:ext>
            </a:extLst>
          </p:cNvPr>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5823FF24-DCE4-4759-BF87-2B1836A50444}" type="datetimeFigureOut">
              <a:rPr lang="en-US" altLang="en-US"/>
              <a:pPr>
                <a:defRPr/>
              </a:pPr>
              <a:t>3/14/19</a:t>
            </a:fld>
            <a:endParaRPr lang="en-US" altLang="en-US"/>
          </a:p>
        </p:txBody>
      </p:sp>
      <p:sp>
        <p:nvSpPr>
          <p:cNvPr id="6" name="Footer Placeholder 5">
            <a:extLst>
              <a:ext uri="{FF2B5EF4-FFF2-40B4-BE49-F238E27FC236}">
                <a16:creationId xmlns:a16="http://schemas.microsoft.com/office/drawing/2014/main" id="{1A1445A9-2A81-4F00-83C6-032A53CF6830}"/>
              </a:ext>
            </a:extLst>
          </p:cNvPr>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45E4067C-BDA5-4866-9B9D-D0EA2A3D8E20}"/>
              </a:ext>
            </a:extLst>
          </p:cNvPr>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A1A1F17C-2C65-4386-86B1-055185C96BCA}" type="slidenum">
              <a:rPr lang="en-US" altLang="en-US"/>
              <a:pPr/>
              <a:t>‹#›</a:t>
            </a:fld>
            <a:endParaRPr lang="en-US" altLang="en-US"/>
          </a:p>
        </p:txBody>
      </p:sp>
    </p:spTree>
    <p:extLst>
      <p:ext uri="{BB962C8B-B14F-4D97-AF65-F5344CB8AC3E}">
        <p14:creationId xmlns:p14="http://schemas.microsoft.com/office/powerpoint/2010/main" val="23673458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AU"/>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a:t>Click to edit Master text styles</a:t>
            </a:r>
          </a:p>
        </p:txBody>
      </p:sp>
      <p:sp>
        <p:nvSpPr>
          <p:cNvPr id="5" name="Date Placeholder 4">
            <a:extLst>
              <a:ext uri="{FF2B5EF4-FFF2-40B4-BE49-F238E27FC236}">
                <a16:creationId xmlns:a16="http://schemas.microsoft.com/office/drawing/2014/main" id="{30BDF83C-792A-4CBB-9F24-15AEA836BD31}"/>
              </a:ext>
            </a:extLst>
          </p:cNvPr>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A80AA53A-930D-4470-891F-E9E595AFC2B1}" type="datetimeFigureOut">
              <a:rPr lang="en-US" altLang="en-US"/>
              <a:pPr>
                <a:defRPr/>
              </a:pPr>
              <a:t>3/14/19</a:t>
            </a:fld>
            <a:endParaRPr lang="en-US" altLang="en-US"/>
          </a:p>
        </p:txBody>
      </p:sp>
      <p:sp>
        <p:nvSpPr>
          <p:cNvPr id="6" name="Footer Placeholder 5">
            <a:extLst>
              <a:ext uri="{FF2B5EF4-FFF2-40B4-BE49-F238E27FC236}">
                <a16:creationId xmlns:a16="http://schemas.microsoft.com/office/drawing/2014/main" id="{39446D6A-A553-4600-99B5-6EA3880F0D68}"/>
              </a:ext>
            </a:extLst>
          </p:cNvPr>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36192317-A9B8-4157-B715-A4066BBAB621}"/>
              </a:ext>
            </a:extLst>
          </p:cNvPr>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E009D374-5EFD-41BD-B7AC-B746731505A4}" type="slidenum">
              <a:rPr lang="en-US" altLang="en-US"/>
              <a:pPr/>
              <a:t>‹#›</a:t>
            </a:fld>
            <a:endParaRPr lang="en-US" altLang="en-US"/>
          </a:p>
        </p:txBody>
      </p:sp>
    </p:spTree>
    <p:extLst>
      <p:ext uri="{BB962C8B-B14F-4D97-AF65-F5344CB8AC3E}">
        <p14:creationId xmlns:p14="http://schemas.microsoft.com/office/powerpoint/2010/main" val="3341553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a:extLst>
              <a:ext uri="{FF2B5EF4-FFF2-40B4-BE49-F238E27FC236}">
                <a16:creationId xmlns:a16="http://schemas.microsoft.com/office/drawing/2014/main" id="{F2D12C93-27B7-4BC1-AFA5-BEE8AF55AB15}"/>
              </a:ext>
            </a:extLst>
          </p:cNvPr>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0FF876EE-EB43-4308-B767-A4D85CAC6B72}" type="datetimeFigureOut">
              <a:rPr lang="en-US" altLang="en-US"/>
              <a:pPr>
                <a:defRPr/>
              </a:pPr>
              <a:t>3/14/19</a:t>
            </a:fld>
            <a:endParaRPr lang="en-US" altLang="en-US"/>
          </a:p>
        </p:txBody>
      </p:sp>
      <p:sp>
        <p:nvSpPr>
          <p:cNvPr id="5" name="Footer Placeholder 4">
            <a:extLst>
              <a:ext uri="{FF2B5EF4-FFF2-40B4-BE49-F238E27FC236}">
                <a16:creationId xmlns:a16="http://schemas.microsoft.com/office/drawing/2014/main" id="{D9A72367-B1A2-4B77-9983-32567B8DDB4D}"/>
              </a:ext>
            </a:extLst>
          </p:cNvPr>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747D3B52-4DF1-4BDB-899C-4AF506A6CC58}"/>
              </a:ext>
            </a:extLst>
          </p:cNvPr>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FF8D71C9-9404-4787-9AB7-D4E3FEA70E89}" type="slidenum">
              <a:rPr lang="en-US" altLang="en-US"/>
              <a:pPr/>
              <a:t>‹#›</a:t>
            </a:fld>
            <a:endParaRPr lang="en-US" altLang="en-US"/>
          </a:p>
        </p:txBody>
      </p:sp>
    </p:spTree>
    <p:extLst>
      <p:ext uri="{BB962C8B-B14F-4D97-AF65-F5344CB8AC3E}">
        <p14:creationId xmlns:p14="http://schemas.microsoft.com/office/powerpoint/2010/main" val="927200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AU"/>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AU"/>
              <a:t>Click to edit Master text styles</a:t>
            </a:r>
          </a:p>
          <a:p>
            <a:pPr lvl="1"/>
            <a:r>
              <a:rPr lang="en-AU"/>
              <a:t>Second level</a:t>
            </a:r>
          </a:p>
          <a:p>
            <a:pPr lvl="2"/>
            <a:r>
              <a:rPr lang="en-AU"/>
              <a:t>Third level</a:t>
            </a:r>
          </a:p>
          <a:p>
            <a:pPr lvl="3"/>
            <a:r>
              <a:rPr lang="en-AU"/>
              <a:t>Fourth level</a:t>
            </a:r>
          </a:p>
          <a:p>
            <a:pPr lvl="4"/>
            <a:r>
              <a:rPr lang="en-AU"/>
              <a:t>Fifth level</a:t>
            </a:r>
            <a:endParaRPr lang="en-US"/>
          </a:p>
        </p:txBody>
      </p:sp>
      <p:sp>
        <p:nvSpPr>
          <p:cNvPr id="4" name="Date Placeholder 3">
            <a:extLst>
              <a:ext uri="{FF2B5EF4-FFF2-40B4-BE49-F238E27FC236}">
                <a16:creationId xmlns:a16="http://schemas.microsoft.com/office/drawing/2014/main" id="{81096C4A-D43A-4328-813B-1E47E5DD0F10}"/>
              </a:ext>
            </a:extLst>
          </p:cNvPr>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CE76462-A5D6-492C-A0EC-3D627F85AF08}" type="datetimeFigureOut">
              <a:rPr lang="en-US" altLang="en-US"/>
              <a:pPr>
                <a:defRPr/>
              </a:pPr>
              <a:t>3/14/19</a:t>
            </a:fld>
            <a:endParaRPr lang="en-US" altLang="en-US"/>
          </a:p>
        </p:txBody>
      </p:sp>
      <p:sp>
        <p:nvSpPr>
          <p:cNvPr id="5" name="Footer Placeholder 4">
            <a:extLst>
              <a:ext uri="{FF2B5EF4-FFF2-40B4-BE49-F238E27FC236}">
                <a16:creationId xmlns:a16="http://schemas.microsoft.com/office/drawing/2014/main" id="{FC705410-9644-469E-B9D3-F37E2B759A24}"/>
              </a:ext>
            </a:extLst>
          </p:cNvPr>
          <p:cNvSpPr>
            <a:spLocks noGrp="1"/>
          </p:cNvSpPr>
          <p:nvPr>
            <p:ph type="ftr" sz="quarter" idx="11"/>
          </p:nvPr>
        </p:nvSpPr>
        <p:spPr>
          <a:xfrm>
            <a:off x="4165600" y="6356351"/>
            <a:ext cx="38608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2476D532-3626-4BD8-A1D5-48400B2BE3AE}"/>
              </a:ext>
            </a:extLst>
          </p:cNvPr>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285734D8-149C-4228-A8AC-9ADF2B86F930}" type="slidenum">
              <a:rPr lang="en-US" altLang="en-US"/>
              <a:pPr/>
              <a:t>‹#›</a:t>
            </a:fld>
            <a:endParaRPr lang="en-US" altLang="en-US"/>
          </a:p>
        </p:txBody>
      </p:sp>
    </p:spTree>
    <p:extLst>
      <p:ext uri="{BB962C8B-B14F-4D97-AF65-F5344CB8AC3E}">
        <p14:creationId xmlns:p14="http://schemas.microsoft.com/office/powerpoint/2010/main" val="1437529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3135C3-76AB-4515-AA9B-F896E0ADF9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3A5FC-7715-4F0B-9DD0-B9228F4D4A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03D965-2741-41AB-889F-591BE5262F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EB904F-8C18-4246-84FA-43646E4BB996}" type="datetimeFigureOut">
              <a:rPr lang="en-US" smtClean="0"/>
              <a:t>3/14/19</a:t>
            </a:fld>
            <a:endParaRPr lang="en-US"/>
          </a:p>
        </p:txBody>
      </p:sp>
      <p:sp>
        <p:nvSpPr>
          <p:cNvPr id="5" name="Footer Placeholder 4">
            <a:extLst>
              <a:ext uri="{FF2B5EF4-FFF2-40B4-BE49-F238E27FC236}">
                <a16:creationId xmlns:a16="http://schemas.microsoft.com/office/drawing/2014/main" id="{F933EE77-0B54-4A95-AE76-C127D5DB48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EF6CD2-C12B-4E87-89D5-5115FBF5A4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4B7188-9F6E-4135-9E09-B2010501D2E0}" type="slidenum">
              <a:rPr lang="en-US" smtClean="0"/>
              <a:t>‹#›</a:t>
            </a:fld>
            <a:endParaRPr lang="en-US"/>
          </a:p>
        </p:txBody>
      </p:sp>
    </p:spTree>
    <p:extLst>
      <p:ext uri="{BB962C8B-B14F-4D97-AF65-F5344CB8AC3E}">
        <p14:creationId xmlns:p14="http://schemas.microsoft.com/office/powerpoint/2010/main" val="22460466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843C67-1C7A-4A58-92AB-300EB0ED76AD}"/>
              </a:ext>
            </a:extLst>
          </p:cNvPr>
          <p:cNvSpPr>
            <a:spLocks noGrp="1"/>
          </p:cNvSpPr>
          <p:nvPr>
            <p:ph type="title"/>
          </p:nvPr>
        </p:nvSpPr>
        <p:spPr>
          <a:xfrm>
            <a:off x="812800" y="609600"/>
            <a:ext cx="10668000" cy="1219200"/>
          </a:xfrm>
          <a:prstGeom prst="rect">
            <a:avLst/>
          </a:prstGeom>
        </p:spPr>
        <p:txBody>
          <a:bodyPr vert="horz" lIns="91440" tIns="45720" rIns="91440" bIns="45720" rtlCol="0" anchor="ctr">
            <a:noAutofit/>
          </a:bodyPr>
          <a:lstStyle/>
          <a:p>
            <a:endParaRPr lang="en-US" dirty="0"/>
          </a:p>
        </p:txBody>
      </p:sp>
      <p:sp>
        <p:nvSpPr>
          <p:cNvPr id="1027" name="Text Placeholder 2">
            <a:extLst>
              <a:ext uri="{FF2B5EF4-FFF2-40B4-BE49-F238E27FC236}">
                <a16:creationId xmlns:a16="http://schemas.microsoft.com/office/drawing/2014/main" id="{444A04E5-11CD-4878-82FE-2595666E87C5}"/>
              </a:ext>
            </a:extLst>
          </p:cNvPr>
          <p:cNvSpPr>
            <a:spLocks noGrp="1"/>
          </p:cNvSpPr>
          <p:nvPr>
            <p:ph type="body" idx="1"/>
          </p:nvPr>
        </p:nvSpPr>
        <p:spPr bwMode="auto">
          <a:xfrm>
            <a:off x="812800" y="2057401"/>
            <a:ext cx="10668000"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AU" altLang="en-US"/>
              <a:t>Click to edit Master text styles</a:t>
            </a:r>
          </a:p>
          <a:p>
            <a:pPr lvl="1"/>
            <a:r>
              <a:rPr lang="en-AU" altLang="en-US"/>
              <a:t>SecondClick to edit Master title style</a:t>
            </a:r>
            <a:endParaRPr lang="en-US" altLang="en-US"/>
          </a:p>
          <a:p>
            <a:pPr lvl="1"/>
            <a:r>
              <a:rPr lang="en-AU" altLang="en-US"/>
              <a:t> level</a:t>
            </a:r>
          </a:p>
          <a:p>
            <a:pPr lvl="2"/>
            <a:r>
              <a:rPr lang="en-AU" altLang="en-US"/>
              <a:t>Third level</a:t>
            </a:r>
          </a:p>
          <a:p>
            <a:pPr lvl="3"/>
            <a:r>
              <a:rPr lang="en-AU" altLang="en-US"/>
              <a:t>Fourth level</a:t>
            </a:r>
          </a:p>
          <a:p>
            <a:pPr lvl="4"/>
            <a:r>
              <a:rPr lang="en-AU" altLang="en-US"/>
              <a:t>Fifth level</a:t>
            </a:r>
            <a:endParaRPr lang="en-US" altLang="en-US"/>
          </a:p>
        </p:txBody>
      </p:sp>
    </p:spTree>
    <p:extLst>
      <p:ext uri="{BB962C8B-B14F-4D97-AF65-F5344CB8AC3E}">
        <p14:creationId xmlns:p14="http://schemas.microsoft.com/office/powerpoint/2010/main" val="4763432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0" fontAlgn="base" hangingPunct="0">
        <a:spcBef>
          <a:spcPct val="0"/>
        </a:spcBef>
        <a:spcAft>
          <a:spcPct val="0"/>
        </a:spcAft>
        <a:defRPr sz="4000" kern="1200" cap="all">
          <a:solidFill>
            <a:schemeClr val="tx1"/>
          </a:solidFill>
          <a:latin typeface="Arial"/>
          <a:ea typeface="MS PGothic" pitchFamily="34" charset="-128"/>
          <a:cs typeface="Arial"/>
        </a:defRPr>
      </a:lvl1pPr>
      <a:lvl2pPr algn="ctr" defTabSz="457200" rtl="0" eaLnBrk="0" fontAlgn="base" hangingPunct="0">
        <a:spcBef>
          <a:spcPct val="0"/>
        </a:spcBef>
        <a:spcAft>
          <a:spcPct val="0"/>
        </a:spcAft>
        <a:defRPr sz="4000">
          <a:solidFill>
            <a:schemeClr val="tx1"/>
          </a:solidFill>
          <a:latin typeface="Arial" pitchFamily="34" charset="0"/>
          <a:ea typeface="MS PGothic" pitchFamily="34" charset="-128"/>
          <a:cs typeface="Arial" charset="0"/>
        </a:defRPr>
      </a:lvl2pPr>
      <a:lvl3pPr algn="ctr" defTabSz="457200" rtl="0" eaLnBrk="0" fontAlgn="base" hangingPunct="0">
        <a:spcBef>
          <a:spcPct val="0"/>
        </a:spcBef>
        <a:spcAft>
          <a:spcPct val="0"/>
        </a:spcAft>
        <a:defRPr sz="4000">
          <a:solidFill>
            <a:schemeClr val="tx1"/>
          </a:solidFill>
          <a:latin typeface="Arial" pitchFamily="34" charset="0"/>
          <a:ea typeface="MS PGothic" pitchFamily="34" charset="-128"/>
          <a:cs typeface="Arial" charset="0"/>
        </a:defRPr>
      </a:lvl3pPr>
      <a:lvl4pPr algn="ctr" defTabSz="457200" rtl="0" eaLnBrk="0" fontAlgn="base" hangingPunct="0">
        <a:spcBef>
          <a:spcPct val="0"/>
        </a:spcBef>
        <a:spcAft>
          <a:spcPct val="0"/>
        </a:spcAft>
        <a:defRPr sz="4000">
          <a:solidFill>
            <a:schemeClr val="tx1"/>
          </a:solidFill>
          <a:latin typeface="Arial" pitchFamily="34" charset="0"/>
          <a:ea typeface="MS PGothic" pitchFamily="34" charset="-128"/>
          <a:cs typeface="Arial" charset="0"/>
        </a:defRPr>
      </a:lvl4pPr>
      <a:lvl5pPr algn="ctr" defTabSz="457200" rtl="0" eaLnBrk="0" fontAlgn="base" hangingPunct="0">
        <a:spcBef>
          <a:spcPct val="0"/>
        </a:spcBef>
        <a:spcAft>
          <a:spcPct val="0"/>
        </a:spcAft>
        <a:defRPr sz="4000">
          <a:solidFill>
            <a:schemeClr val="tx1"/>
          </a:solidFill>
          <a:latin typeface="Arial" pitchFamily="34" charset="0"/>
          <a:ea typeface="MS PGothic" pitchFamily="34" charset="-128"/>
          <a:cs typeface="Arial" charset="0"/>
        </a:defRPr>
      </a:lvl5pPr>
      <a:lvl6pPr marL="457200" algn="ctr" defTabSz="457200" rtl="0" fontAlgn="base">
        <a:spcBef>
          <a:spcPct val="0"/>
        </a:spcBef>
        <a:spcAft>
          <a:spcPct val="0"/>
        </a:spcAft>
        <a:defRPr sz="4000">
          <a:solidFill>
            <a:schemeClr val="tx1"/>
          </a:solidFill>
          <a:latin typeface="Arial" pitchFamily="34" charset="0"/>
          <a:ea typeface="ＭＳ Ｐゴシック" pitchFamily="1" charset="-128"/>
        </a:defRPr>
      </a:lvl6pPr>
      <a:lvl7pPr marL="914400" algn="ctr" defTabSz="457200" rtl="0" fontAlgn="base">
        <a:spcBef>
          <a:spcPct val="0"/>
        </a:spcBef>
        <a:spcAft>
          <a:spcPct val="0"/>
        </a:spcAft>
        <a:defRPr sz="4000">
          <a:solidFill>
            <a:schemeClr val="tx1"/>
          </a:solidFill>
          <a:latin typeface="Arial" pitchFamily="34" charset="0"/>
          <a:ea typeface="ＭＳ Ｐゴシック" pitchFamily="1" charset="-128"/>
        </a:defRPr>
      </a:lvl7pPr>
      <a:lvl8pPr marL="1371600" algn="ctr" defTabSz="457200" rtl="0" fontAlgn="base">
        <a:spcBef>
          <a:spcPct val="0"/>
        </a:spcBef>
        <a:spcAft>
          <a:spcPct val="0"/>
        </a:spcAft>
        <a:defRPr sz="4000">
          <a:solidFill>
            <a:schemeClr val="tx1"/>
          </a:solidFill>
          <a:latin typeface="Arial" pitchFamily="34" charset="0"/>
          <a:ea typeface="ＭＳ Ｐゴシック" pitchFamily="1" charset="-128"/>
        </a:defRPr>
      </a:lvl8pPr>
      <a:lvl9pPr marL="1828800" algn="ctr" defTabSz="457200" rtl="0" fontAlgn="base">
        <a:spcBef>
          <a:spcPct val="0"/>
        </a:spcBef>
        <a:spcAft>
          <a:spcPct val="0"/>
        </a:spcAft>
        <a:defRPr sz="4000">
          <a:solidFill>
            <a:schemeClr val="tx1"/>
          </a:solidFill>
          <a:latin typeface="Arial" pitchFamily="34" charset="0"/>
          <a:ea typeface="ＭＳ Ｐゴシック" pitchFamily="1"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Arial"/>
          <a:ea typeface="MS PGothic" pitchFamily="34" charset="-128"/>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Arial"/>
          <a:ea typeface="MS PGothic" pitchFamily="34" charset="-128"/>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S PGothic" pitchFamily="34" charset="-128"/>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S PGothic" pitchFamily="34" charset="-128"/>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S PGothic"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3.xml"/><Relationship Id="rId1" Type="http://schemas.openxmlformats.org/officeDocument/2006/relationships/vmlDrawing" Target="../drawings/vmlDrawing1.vml"/><Relationship Id="rId4" Type="http://schemas.openxmlformats.org/officeDocument/2006/relationships/image" Target="../media/image5.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 Id="rId4" Type="http://schemas.openxmlformats.org/officeDocument/2006/relationships/image" Target="../media/image6.wmf"/></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3.vml"/><Relationship Id="rId4" Type="http://schemas.openxmlformats.org/officeDocument/2006/relationships/image" Target="../media/image13.wmf"/></Relationships>
</file>

<file path=ppt/slides/_rels/slide37.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image" Target="../media/image14.wmf"/><Relationship Id="rId5" Type="http://schemas.openxmlformats.org/officeDocument/2006/relationships/oleObject" Target="../embeddings/oleObject5.bin"/><Relationship Id="rId4" Type="http://schemas.openxmlformats.org/officeDocument/2006/relationships/image" Target="../media/image13.wmf"/></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3.xml"/><Relationship Id="rId1" Type="http://schemas.openxmlformats.org/officeDocument/2006/relationships/vmlDrawing" Target="../drawings/vmlDrawing5.vml"/><Relationship Id="rId4" Type="http://schemas.openxmlformats.org/officeDocument/2006/relationships/image" Target="../media/image17.wmf"/></Relationships>
</file>

<file path=ppt/slides/_rels/slide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C1C2C-FBC9-4363-A092-07567608EEB4}"/>
              </a:ext>
            </a:extLst>
          </p:cNvPr>
          <p:cNvSpPr>
            <a:spLocks noGrp="1"/>
          </p:cNvSpPr>
          <p:nvPr>
            <p:ph type="ctrTitle"/>
          </p:nvPr>
        </p:nvSpPr>
        <p:spPr/>
        <p:txBody>
          <a:bodyPr/>
          <a:lstStyle/>
          <a:p>
            <a:r>
              <a:rPr lang="en-AU" b="1" dirty="0"/>
              <a:t>EFB 312- Lecture 2</a:t>
            </a:r>
            <a:endParaRPr lang="en-US" b="1" dirty="0"/>
          </a:p>
        </p:txBody>
      </p:sp>
    </p:spTree>
    <p:extLst>
      <p:ext uri="{BB962C8B-B14F-4D97-AF65-F5344CB8AC3E}">
        <p14:creationId xmlns:p14="http://schemas.microsoft.com/office/powerpoint/2010/main" val="3026822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00BB1-BD02-418D-A05E-9AD3A97E270A}"/>
              </a:ext>
            </a:extLst>
          </p:cNvPr>
          <p:cNvSpPr>
            <a:spLocks noGrp="1"/>
          </p:cNvSpPr>
          <p:nvPr>
            <p:ph type="title"/>
          </p:nvPr>
        </p:nvSpPr>
        <p:spPr>
          <a:xfrm>
            <a:off x="1981200" y="97228"/>
            <a:ext cx="8229600" cy="884237"/>
          </a:xfrm>
        </p:spPr>
        <p:txBody>
          <a:bodyPr/>
          <a:lstStyle/>
          <a:p>
            <a:pPr>
              <a:defRPr/>
            </a:pPr>
            <a:r>
              <a:rPr lang="en-AU" sz="3200"/>
              <a:t>Foreign Exchange Market</a:t>
            </a:r>
          </a:p>
        </p:txBody>
      </p:sp>
      <p:sp>
        <p:nvSpPr>
          <p:cNvPr id="3" name="Content Placeholder 2">
            <a:extLst>
              <a:ext uri="{FF2B5EF4-FFF2-40B4-BE49-F238E27FC236}">
                <a16:creationId xmlns:a16="http://schemas.microsoft.com/office/drawing/2014/main" id="{11440713-F866-4803-A423-D06DD5AE62E2}"/>
              </a:ext>
            </a:extLst>
          </p:cNvPr>
          <p:cNvSpPr>
            <a:spLocks noGrp="1"/>
          </p:cNvSpPr>
          <p:nvPr>
            <p:ph idx="1"/>
          </p:nvPr>
        </p:nvSpPr>
        <p:spPr>
          <a:xfrm>
            <a:off x="2133600" y="1412876"/>
            <a:ext cx="8001000" cy="4297363"/>
          </a:xfrm>
        </p:spPr>
        <p:txBody>
          <a:bodyPr/>
          <a:lstStyle/>
          <a:p>
            <a:pPr marL="0" indent="0">
              <a:buNone/>
              <a:defRPr/>
            </a:pPr>
            <a:r>
              <a:rPr lang="en-AU" sz="2600" b="1" dirty="0">
                <a:solidFill>
                  <a:srgbClr val="0070C0"/>
                </a:solidFill>
              </a:rPr>
              <a:t>Interpreting Foreign Exchange Quotations </a:t>
            </a:r>
            <a:endParaRPr lang="en-AU" sz="2600" dirty="0">
              <a:solidFill>
                <a:srgbClr val="0070C0"/>
              </a:solidFill>
            </a:endParaRPr>
          </a:p>
          <a:p>
            <a:pPr>
              <a:buFont typeface="Wingdings" panose="05000000000000000000" pitchFamily="2" charset="2"/>
              <a:buChar char="§"/>
              <a:defRPr/>
            </a:pPr>
            <a:r>
              <a:rPr lang="en-AU" sz="2400" dirty="0">
                <a:solidFill>
                  <a:schemeClr val="tx2">
                    <a:lumMod val="60000"/>
                    <a:lumOff val="40000"/>
                  </a:schemeClr>
                </a:solidFill>
              </a:rPr>
              <a:t>Direct versus indirect exchange rate over time </a:t>
            </a:r>
          </a:p>
          <a:p>
            <a:pPr marL="895350" lvl="1" indent="-495300" algn="just">
              <a:spcAft>
                <a:spcPts val="1800"/>
              </a:spcAft>
              <a:buFont typeface="Wingdings" panose="05000000000000000000" pitchFamily="2" charset="2"/>
              <a:buChar char="§"/>
              <a:defRPr/>
            </a:pPr>
            <a:r>
              <a:rPr lang="en-AU" sz="2200" dirty="0"/>
              <a:t>When the US dollar is </a:t>
            </a:r>
            <a:r>
              <a:rPr lang="en-AU" sz="2200" b="1" dirty="0"/>
              <a:t>depreciating</a:t>
            </a:r>
            <a:r>
              <a:rPr lang="en-AU" sz="2200" dirty="0"/>
              <a:t> (based on a downward movement of the direct exchange rate) against the Australian dollar, the indirect exchange of the US dollar rate is rising</a:t>
            </a:r>
          </a:p>
          <a:p>
            <a:pPr marL="895350" lvl="1" indent="-495300" algn="just">
              <a:spcAft>
                <a:spcPts val="1800"/>
              </a:spcAft>
              <a:buFont typeface="Wingdings" panose="05000000000000000000" pitchFamily="2" charset="2"/>
              <a:buChar char="§"/>
              <a:defRPr/>
            </a:pPr>
            <a:r>
              <a:rPr lang="en-AU" sz="2200" dirty="0"/>
              <a:t>When the US dollar is </a:t>
            </a:r>
            <a:r>
              <a:rPr lang="en-AU" sz="2200" b="1" dirty="0"/>
              <a:t>appreciating</a:t>
            </a:r>
            <a:r>
              <a:rPr lang="en-AU" sz="2200" dirty="0"/>
              <a:t> against the Australian dollar (based on an upward movement of the direct exchange rate of the US dollar), the indirect exchange rate of the US dollar is declining</a:t>
            </a:r>
          </a:p>
          <a:p>
            <a:pPr>
              <a:buFont typeface="Arial" charset="0"/>
              <a:buChar char="•"/>
              <a:defRPr/>
            </a:pPr>
            <a:endParaRPr lang="en-AU" dirty="0"/>
          </a:p>
        </p:txBody>
      </p:sp>
    </p:spTree>
    <p:extLst>
      <p:ext uri="{BB962C8B-B14F-4D97-AF65-F5344CB8AC3E}">
        <p14:creationId xmlns:p14="http://schemas.microsoft.com/office/powerpoint/2010/main" val="3022150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45AF5-3560-4618-8714-CE3D80483BD7}"/>
              </a:ext>
            </a:extLst>
          </p:cNvPr>
          <p:cNvSpPr>
            <a:spLocks noGrp="1"/>
          </p:cNvSpPr>
          <p:nvPr>
            <p:ph type="title"/>
          </p:nvPr>
        </p:nvSpPr>
        <p:spPr>
          <a:xfrm>
            <a:off x="1703389" y="188914"/>
            <a:ext cx="8785225" cy="1095375"/>
          </a:xfrm>
        </p:spPr>
        <p:txBody>
          <a:bodyPr/>
          <a:lstStyle/>
          <a:p>
            <a:pPr>
              <a:defRPr/>
            </a:pPr>
            <a:r>
              <a:rPr lang="en-AU" sz="2000" dirty="0"/>
              <a:t>Relationship Over Time between the US DOLLAR’s Direct and Indirect Exchange Rates</a:t>
            </a:r>
          </a:p>
        </p:txBody>
      </p:sp>
      <p:pic>
        <p:nvPicPr>
          <p:cNvPr id="20483" name="Content Placeholder 4">
            <a:extLst>
              <a:ext uri="{FF2B5EF4-FFF2-40B4-BE49-F238E27FC236}">
                <a16:creationId xmlns:a16="http://schemas.microsoft.com/office/drawing/2014/main" id="{7A05F3CB-6715-402B-8BD7-4E2D176B5C8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038167" y="1284289"/>
            <a:ext cx="8115665" cy="5019216"/>
          </a:xfrm>
        </p:spPr>
      </p:pic>
    </p:spTree>
    <p:extLst>
      <p:ext uri="{BB962C8B-B14F-4D97-AF65-F5344CB8AC3E}">
        <p14:creationId xmlns:p14="http://schemas.microsoft.com/office/powerpoint/2010/main" val="3046931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96498-96B3-4E1B-A7A9-48BEB182810E}"/>
              </a:ext>
            </a:extLst>
          </p:cNvPr>
          <p:cNvSpPr>
            <a:spLocks noGrp="1"/>
          </p:cNvSpPr>
          <p:nvPr>
            <p:ph type="title"/>
          </p:nvPr>
        </p:nvSpPr>
        <p:spPr>
          <a:xfrm>
            <a:off x="1703389" y="171329"/>
            <a:ext cx="8785225" cy="1095375"/>
          </a:xfrm>
        </p:spPr>
        <p:txBody>
          <a:bodyPr/>
          <a:lstStyle/>
          <a:p>
            <a:pPr>
              <a:defRPr/>
            </a:pPr>
            <a:r>
              <a:rPr lang="en-AU" sz="2000" dirty="0"/>
              <a:t>Relationship Over Time between the US DOLLAR’s Direct and Indirect Exchange Rates</a:t>
            </a:r>
          </a:p>
        </p:txBody>
      </p:sp>
      <p:pic>
        <p:nvPicPr>
          <p:cNvPr id="21507" name="Content Placeholder 4">
            <a:extLst>
              <a:ext uri="{FF2B5EF4-FFF2-40B4-BE49-F238E27FC236}">
                <a16:creationId xmlns:a16="http://schemas.microsoft.com/office/drawing/2014/main" id="{D759DE79-1359-4ED7-975B-A53062DBC08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439987" y="1161684"/>
            <a:ext cx="7811843" cy="4762760"/>
          </a:xfrm>
        </p:spPr>
      </p:pic>
    </p:spTree>
    <p:extLst>
      <p:ext uri="{BB962C8B-B14F-4D97-AF65-F5344CB8AC3E}">
        <p14:creationId xmlns:p14="http://schemas.microsoft.com/office/powerpoint/2010/main" val="533569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0E8B6-E114-4DB5-867B-2145C7D38313}"/>
              </a:ext>
            </a:extLst>
          </p:cNvPr>
          <p:cNvSpPr>
            <a:spLocks noGrp="1"/>
          </p:cNvSpPr>
          <p:nvPr>
            <p:ph type="title"/>
          </p:nvPr>
        </p:nvSpPr>
        <p:spPr>
          <a:xfrm>
            <a:off x="1981200" y="115889"/>
            <a:ext cx="8229600" cy="884237"/>
          </a:xfrm>
        </p:spPr>
        <p:txBody>
          <a:bodyPr/>
          <a:lstStyle/>
          <a:p>
            <a:pPr>
              <a:defRPr/>
            </a:pPr>
            <a:r>
              <a:rPr lang="en-AU" sz="3200"/>
              <a:t>Foreign Exchange Market</a:t>
            </a:r>
          </a:p>
        </p:txBody>
      </p:sp>
      <p:sp>
        <p:nvSpPr>
          <p:cNvPr id="3" name="Content Placeholder 2">
            <a:extLst>
              <a:ext uri="{FF2B5EF4-FFF2-40B4-BE49-F238E27FC236}">
                <a16:creationId xmlns:a16="http://schemas.microsoft.com/office/drawing/2014/main" id="{C0431EC6-A5B2-4648-B12A-ACBDE48778AF}"/>
              </a:ext>
            </a:extLst>
          </p:cNvPr>
          <p:cNvSpPr>
            <a:spLocks noGrp="1"/>
          </p:cNvSpPr>
          <p:nvPr>
            <p:ph idx="1"/>
          </p:nvPr>
        </p:nvSpPr>
        <p:spPr>
          <a:xfrm>
            <a:off x="1847851" y="836613"/>
            <a:ext cx="8569325" cy="5256212"/>
          </a:xfrm>
        </p:spPr>
        <p:txBody>
          <a:bodyPr/>
          <a:lstStyle/>
          <a:p>
            <a:pPr marL="0" indent="0">
              <a:buNone/>
              <a:defRPr/>
            </a:pPr>
            <a:r>
              <a:rPr lang="en-AU" sz="2400" b="1" dirty="0">
                <a:solidFill>
                  <a:srgbClr val="0070C0"/>
                </a:solidFill>
              </a:rPr>
              <a:t>Interpreting Foreign Exchange Quotations</a:t>
            </a:r>
            <a:endParaRPr lang="en-AU" sz="2400" dirty="0">
              <a:solidFill>
                <a:srgbClr val="0070C0"/>
              </a:solidFill>
            </a:endParaRPr>
          </a:p>
          <a:p>
            <a:pPr>
              <a:buFont typeface="Wingdings" panose="05000000000000000000" pitchFamily="2" charset="2"/>
              <a:buChar char="§"/>
              <a:defRPr/>
            </a:pPr>
            <a:r>
              <a:rPr lang="en-AU" sz="2400" dirty="0">
                <a:solidFill>
                  <a:schemeClr val="tx2">
                    <a:lumMod val="60000"/>
                    <a:lumOff val="40000"/>
                  </a:schemeClr>
                </a:solidFill>
              </a:rPr>
              <a:t>Cross Exchange Rates</a:t>
            </a:r>
          </a:p>
          <a:p>
            <a:pPr lvl="1">
              <a:spcBef>
                <a:spcPts val="0"/>
              </a:spcBef>
              <a:spcAft>
                <a:spcPts val="300"/>
              </a:spcAft>
              <a:buFont typeface="Wingdings" panose="05000000000000000000" pitchFamily="2" charset="2"/>
              <a:buChar char="§"/>
              <a:defRPr/>
            </a:pPr>
            <a:r>
              <a:rPr lang="en-AU" sz="2200" b="1" dirty="0"/>
              <a:t>Cross exchange rate </a:t>
            </a:r>
            <a:r>
              <a:rPr lang="en-AU" sz="2200" dirty="0"/>
              <a:t>is the amount of one foreign currency per unit of another foreign currency</a:t>
            </a:r>
          </a:p>
          <a:p>
            <a:pPr lvl="1">
              <a:spcBef>
                <a:spcPts val="0"/>
              </a:spcBef>
              <a:spcAft>
                <a:spcPts val="300"/>
              </a:spcAft>
              <a:buFont typeface="Wingdings" panose="05000000000000000000" pitchFamily="2" charset="2"/>
              <a:buChar char="§"/>
              <a:defRPr/>
            </a:pPr>
            <a:r>
              <a:rPr lang="en-AU" sz="2200" b="1" dirty="0"/>
              <a:t>Example </a:t>
            </a:r>
            <a:endParaRPr lang="en-AU" sz="2200" dirty="0"/>
          </a:p>
          <a:p>
            <a:pPr marL="495300" indent="-495300">
              <a:spcBef>
                <a:spcPts val="0"/>
              </a:spcBef>
              <a:spcAft>
                <a:spcPts val="300"/>
              </a:spcAft>
              <a:buNone/>
              <a:defRPr/>
            </a:pPr>
            <a:r>
              <a:rPr lang="en-AU" sz="2400" dirty="0"/>
              <a:t>		</a:t>
            </a:r>
            <a:r>
              <a:rPr lang="en-AU" sz="2200" dirty="0"/>
              <a:t>Value of yuan = A$0.1972</a:t>
            </a:r>
          </a:p>
          <a:p>
            <a:pPr marL="495300" indent="-495300">
              <a:spcBef>
                <a:spcPts val="0"/>
              </a:spcBef>
              <a:spcAft>
                <a:spcPts val="300"/>
              </a:spcAft>
              <a:buNone/>
              <a:defRPr/>
            </a:pPr>
            <a:r>
              <a:rPr lang="en-AU" sz="2200" dirty="0"/>
              <a:t>		Value of MYR = A$0.35</a:t>
            </a:r>
          </a:p>
          <a:p>
            <a:pPr marL="495300" indent="-495300">
              <a:spcBef>
                <a:spcPts val="0"/>
              </a:spcBef>
              <a:spcAft>
                <a:spcPts val="300"/>
              </a:spcAft>
              <a:buNone/>
              <a:defRPr/>
            </a:pPr>
            <a:r>
              <a:rPr lang="en-AU" sz="2200" dirty="0"/>
              <a:t>		Value of yuan in MYR = </a:t>
            </a:r>
            <a:r>
              <a:rPr lang="en-AU" sz="2200" u="sng" dirty="0"/>
              <a:t>Value of yuan in A$  </a:t>
            </a:r>
          </a:p>
          <a:p>
            <a:pPr marL="495300" indent="-495300">
              <a:spcBef>
                <a:spcPts val="0"/>
              </a:spcBef>
              <a:spcAft>
                <a:spcPts val="300"/>
              </a:spcAft>
              <a:buNone/>
              <a:defRPr/>
            </a:pPr>
            <a:r>
              <a:rPr lang="en-AU" sz="2200" dirty="0"/>
              <a:t>					                     Value of MYR in A$	</a:t>
            </a:r>
          </a:p>
          <a:p>
            <a:pPr marL="495300" indent="-495300">
              <a:spcBef>
                <a:spcPts val="0"/>
              </a:spcBef>
              <a:spcAft>
                <a:spcPts val="300"/>
              </a:spcAft>
              <a:buNone/>
              <a:defRPr/>
            </a:pPr>
            <a:r>
              <a:rPr lang="en-AU" sz="2200" dirty="0"/>
              <a:t>					=   </a:t>
            </a:r>
            <a:r>
              <a:rPr lang="en-AU" sz="2200" u="sng" dirty="0"/>
              <a:t>A$0.1972</a:t>
            </a:r>
            <a:r>
              <a:rPr lang="en-AU" sz="2200" dirty="0"/>
              <a:t>  =   MYR0.5634</a:t>
            </a:r>
          </a:p>
          <a:p>
            <a:pPr marL="495300" indent="-495300">
              <a:spcBef>
                <a:spcPts val="0"/>
              </a:spcBef>
              <a:spcAft>
                <a:spcPts val="300"/>
              </a:spcAft>
              <a:buNone/>
              <a:defRPr/>
            </a:pPr>
            <a:r>
              <a:rPr lang="en-AU" sz="2200" dirty="0"/>
              <a:t>					     A$0.35</a:t>
            </a:r>
          </a:p>
          <a:p>
            <a:pPr marL="0" indent="0">
              <a:buNone/>
              <a:defRPr/>
            </a:pPr>
            <a:endParaRPr lang="en-AU" dirty="0"/>
          </a:p>
        </p:txBody>
      </p:sp>
    </p:spTree>
    <p:extLst>
      <p:ext uri="{BB962C8B-B14F-4D97-AF65-F5344CB8AC3E}">
        <p14:creationId xmlns:p14="http://schemas.microsoft.com/office/powerpoint/2010/main" val="613426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59883-0C92-4C2D-A3DA-EC40337F5DAB}"/>
              </a:ext>
            </a:extLst>
          </p:cNvPr>
          <p:cNvSpPr>
            <a:spLocks noGrp="1"/>
          </p:cNvSpPr>
          <p:nvPr>
            <p:ph type="title"/>
          </p:nvPr>
        </p:nvSpPr>
        <p:spPr>
          <a:xfrm>
            <a:off x="1981200" y="188914"/>
            <a:ext cx="8229600" cy="884237"/>
          </a:xfrm>
        </p:spPr>
        <p:txBody>
          <a:bodyPr/>
          <a:lstStyle/>
          <a:p>
            <a:pPr>
              <a:defRPr/>
            </a:pPr>
            <a:r>
              <a:rPr lang="en-AU" sz="3200"/>
              <a:t>Foreign Exchange Market</a:t>
            </a:r>
          </a:p>
        </p:txBody>
      </p:sp>
      <p:sp>
        <p:nvSpPr>
          <p:cNvPr id="3" name="Content Placeholder 2">
            <a:extLst>
              <a:ext uri="{FF2B5EF4-FFF2-40B4-BE49-F238E27FC236}">
                <a16:creationId xmlns:a16="http://schemas.microsoft.com/office/drawing/2014/main" id="{4360C04C-5C2A-41BC-830E-557ED3AB2A79}"/>
              </a:ext>
            </a:extLst>
          </p:cNvPr>
          <p:cNvSpPr>
            <a:spLocks noGrp="1"/>
          </p:cNvSpPr>
          <p:nvPr>
            <p:ph idx="1"/>
          </p:nvPr>
        </p:nvSpPr>
        <p:spPr>
          <a:xfrm>
            <a:off x="2133600" y="1073150"/>
            <a:ext cx="8001000" cy="4876800"/>
          </a:xfrm>
        </p:spPr>
        <p:txBody>
          <a:bodyPr/>
          <a:lstStyle/>
          <a:p>
            <a:pPr marL="0" indent="0">
              <a:lnSpc>
                <a:spcPct val="90000"/>
              </a:lnSpc>
              <a:spcAft>
                <a:spcPts val="1200"/>
              </a:spcAft>
              <a:buNone/>
              <a:defRPr/>
            </a:pPr>
            <a:r>
              <a:rPr lang="en-AU" sz="2600" b="1" dirty="0">
                <a:solidFill>
                  <a:srgbClr val="0070C0"/>
                </a:solidFill>
              </a:rPr>
              <a:t>Interpreting Foreign Exchange Quotations </a:t>
            </a:r>
          </a:p>
          <a:p>
            <a:pPr algn="just">
              <a:lnSpc>
                <a:spcPct val="90000"/>
              </a:lnSpc>
              <a:spcAft>
                <a:spcPts val="1200"/>
              </a:spcAft>
              <a:buFont typeface="Wingdings" panose="05000000000000000000" pitchFamily="2" charset="2"/>
              <a:buChar char="§"/>
              <a:defRPr/>
            </a:pPr>
            <a:r>
              <a:rPr lang="en-AU" sz="2400" dirty="0">
                <a:solidFill>
                  <a:schemeClr val="tx2">
                    <a:lumMod val="60000"/>
                    <a:lumOff val="40000"/>
                  </a:schemeClr>
                </a:solidFill>
              </a:rPr>
              <a:t>Currency Derivatives:</a:t>
            </a:r>
            <a:r>
              <a:rPr lang="en-AU" sz="2400" b="1" dirty="0">
                <a:solidFill>
                  <a:srgbClr val="0070C0"/>
                </a:solidFill>
              </a:rPr>
              <a:t> </a:t>
            </a:r>
            <a:r>
              <a:rPr lang="en-AU" sz="2400" dirty="0"/>
              <a:t>A contract with a price that is partially derived from the value of the underlying currency that it represents</a:t>
            </a:r>
          </a:p>
          <a:p>
            <a:pPr algn="just">
              <a:lnSpc>
                <a:spcPct val="90000"/>
              </a:lnSpc>
              <a:spcAft>
                <a:spcPts val="1200"/>
              </a:spcAft>
              <a:buFont typeface="Wingdings" panose="05000000000000000000" pitchFamily="2" charset="2"/>
              <a:buChar char="§"/>
              <a:defRPr/>
            </a:pPr>
            <a:r>
              <a:rPr lang="en-AU" sz="2400" dirty="0">
                <a:solidFill>
                  <a:schemeClr val="tx2">
                    <a:lumMod val="60000"/>
                    <a:lumOff val="40000"/>
                  </a:schemeClr>
                </a:solidFill>
              </a:rPr>
              <a:t>Forward Contracts: </a:t>
            </a:r>
            <a:r>
              <a:rPr lang="en-AU" sz="2400" dirty="0"/>
              <a:t>agreements between a foreign exchange dealer and MNC that specifies the currencies to be exchanged, the exchange rate, and the date at which the transaction will occur</a:t>
            </a:r>
          </a:p>
          <a:p>
            <a:pPr marL="857250" lvl="1" indent="-457200" algn="just">
              <a:lnSpc>
                <a:spcPct val="90000"/>
              </a:lnSpc>
              <a:spcAft>
                <a:spcPts val="1200"/>
              </a:spcAft>
              <a:buFont typeface="Wingdings" panose="05000000000000000000" pitchFamily="2" charset="2"/>
              <a:buChar char="§"/>
              <a:defRPr/>
            </a:pPr>
            <a:r>
              <a:rPr lang="en-AU" sz="2200" dirty="0"/>
              <a:t>The </a:t>
            </a:r>
            <a:r>
              <a:rPr lang="en-AU" sz="2200" b="1" dirty="0"/>
              <a:t>forward</a:t>
            </a:r>
            <a:r>
              <a:rPr lang="en-AU" sz="2200" dirty="0"/>
              <a:t> </a:t>
            </a:r>
            <a:r>
              <a:rPr lang="en-AU" sz="2200" b="1" dirty="0"/>
              <a:t>rate</a:t>
            </a:r>
            <a:r>
              <a:rPr lang="en-AU" sz="2200" dirty="0"/>
              <a:t> is the exchange rate specified by the forward contract</a:t>
            </a:r>
          </a:p>
          <a:p>
            <a:pPr marL="857250" lvl="1" indent="-457200" algn="just">
              <a:lnSpc>
                <a:spcPct val="90000"/>
              </a:lnSpc>
              <a:buFont typeface="Wingdings" panose="05000000000000000000" pitchFamily="2" charset="2"/>
              <a:buChar char="§"/>
              <a:defRPr/>
            </a:pPr>
            <a:r>
              <a:rPr lang="en-AU" sz="2200" dirty="0"/>
              <a:t>The </a:t>
            </a:r>
            <a:r>
              <a:rPr lang="en-AU" sz="2200" b="1" dirty="0"/>
              <a:t>forward market </a:t>
            </a:r>
            <a:r>
              <a:rPr lang="en-AU" sz="2200" dirty="0"/>
              <a:t>is the over-the-counter market where forward contracts are traded</a:t>
            </a:r>
            <a:endParaRPr lang="en-AU" dirty="0"/>
          </a:p>
        </p:txBody>
      </p:sp>
    </p:spTree>
    <p:extLst>
      <p:ext uri="{BB962C8B-B14F-4D97-AF65-F5344CB8AC3E}">
        <p14:creationId xmlns:p14="http://schemas.microsoft.com/office/powerpoint/2010/main" val="1159304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FF832-1072-4351-9007-E800AB12C6E8}"/>
              </a:ext>
            </a:extLst>
          </p:cNvPr>
          <p:cNvSpPr>
            <a:spLocks noGrp="1"/>
          </p:cNvSpPr>
          <p:nvPr>
            <p:ph type="title"/>
          </p:nvPr>
        </p:nvSpPr>
        <p:spPr>
          <a:xfrm>
            <a:off x="1981200" y="404814"/>
            <a:ext cx="8229600" cy="884237"/>
          </a:xfrm>
        </p:spPr>
        <p:txBody>
          <a:bodyPr/>
          <a:lstStyle/>
          <a:p>
            <a:pPr>
              <a:defRPr/>
            </a:pPr>
            <a:r>
              <a:rPr lang="en-AU" sz="3200"/>
              <a:t>Foreign Exchange Market</a:t>
            </a:r>
          </a:p>
        </p:txBody>
      </p:sp>
      <p:sp>
        <p:nvSpPr>
          <p:cNvPr id="3" name="Content Placeholder 2">
            <a:extLst>
              <a:ext uri="{FF2B5EF4-FFF2-40B4-BE49-F238E27FC236}">
                <a16:creationId xmlns:a16="http://schemas.microsoft.com/office/drawing/2014/main" id="{F6A37AED-EFA1-40CC-83B4-0FDE8C6FF59C}"/>
              </a:ext>
            </a:extLst>
          </p:cNvPr>
          <p:cNvSpPr>
            <a:spLocks noGrp="1"/>
          </p:cNvSpPr>
          <p:nvPr>
            <p:ph idx="1"/>
          </p:nvPr>
        </p:nvSpPr>
        <p:spPr>
          <a:xfrm>
            <a:off x="2133600" y="1341439"/>
            <a:ext cx="8001000" cy="4535487"/>
          </a:xfrm>
        </p:spPr>
        <p:txBody>
          <a:bodyPr/>
          <a:lstStyle/>
          <a:p>
            <a:pPr marL="0" indent="0">
              <a:lnSpc>
                <a:spcPct val="90000"/>
              </a:lnSpc>
              <a:spcAft>
                <a:spcPts val="1800"/>
              </a:spcAft>
              <a:buNone/>
              <a:defRPr/>
            </a:pPr>
            <a:r>
              <a:rPr lang="en-AU" sz="2600" b="1" dirty="0">
                <a:solidFill>
                  <a:srgbClr val="0070C0"/>
                </a:solidFill>
              </a:rPr>
              <a:t>Interpreting Foreign Exchange Quotations </a:t>
            </a:r>
            <a:endParaRPr lang="en-AU" sz="2800" b="1" dirty="0"/>
          </a:p>
          <a:p>
            <a:pPr algn="just">
              <a:lnSpc>
                <a:spcPct val="90000"/>
              </a:lnSpc>
              <a:spcAft>
                <a:spcPts val="1800"/>
              </a:spcAft>
              <a:buFont typeface="Wingdings" panose="05000000000000000000" pitchFamily="2" charset="2"/>
              <a:buChar char="§"/>
              <a:defRPr/>
            </a:pPr>
            <a:r>
              <a:rPr lang="en-AU" sz="2400" dirty="0">
                <a:solidFill>
                  <a:schemeClr val="tx2">
                    <a:lumMod val="60000"/>
                    <a:lumOff val="40000"/>
                  </a:schemeClr>
                </a:solidFill>
              </a:rPr>
              <a:t>Currency futures contracts:</a:t>
            </a:r>
            <a:r>
              <a:rPr lang="en-AU" sz="2400" dirty="0"/>
              <a:t> similar to forward contracts but sold on an exchange</a:t>
            </a:r>
          </a:p>
          <a:p>
            <a:pPr marL="795338" lvl="1" indent="-395288" algn="just">
              <a:lnSpc>
                <a:spcPct val="90000"/>
              </a:lnSpc>
              <a:spcAft>
                <a:spcPts val="1800"/>
              </a:spcAft>
              <a:buFont typeface="Wingdings" panose="05000000000000000000" pitchFamily="2" charset="2"/>
              <a:buChar char="§"/>
              <a:defRPr/>
            </a:pPr>
            <a:r>
              <a:rPr lang="en-AU" sz="2200" dirty="0"/>
              <a:t>Specifies a </a:t>
            </a:r>
            <a:r>
              <a:rPr lang="en-AU" sz="2200" b="1" dirty="0"/>
              <a:t>standard</a:t>
            </a:r>
            <a:r>
              <a:rPr lang="en-AU" sz="2200" dirty="0"/>
              <a:t> volume of a particular currency to be exchanged on a specific settlement date</a:t>
            </a:r>
          </a:p>
          <a:p>
            <a:pPr marL="795338" lvl="1" indent="-395288" algn="just">
              <a:lnSpc>
                <a:spcPct val="90000"/>
              </a:lnSpc>
              <a:spcAft>
                <a:spcPts val="1800"/>
              </a:spcAft>
              <a:buFont typeface="Wingdings" panose="05000000000000000000" pitchFamily="2" charset="2"/>
              <a:buChar char="§"/>
              <a:defRPr/>
            </a:pPr>
            <a:r>
              <a:rPr lang="en-AU" sz="2200" dirty="0"/>
              <a:t>The </a:t>
            </a:r>
            <a:r>
              <a:rPr lang="en-AU" sz="2200" b="1" dirty="0"/>
              <a:t>futures rate </a:t>
            </a:r>
            <a:r>
              <a:rPr lang="en-AU" sz="2200" dirty="0"/>
              <a:t>is the exchange rate at which one can purchase or sell a specified currency on the specified settlement date</a:t>
            </a:r>
          </a:p>
          <a:p>
            <a:pPr marL="795338" lvl="1" indent="-395288" algn="just">
              <a:lnSpc>
                <a:spcPct val="90000"/>
              </a:lnSpc>
              <a:buFont typeface="Wingdings" panose="05000000000000000000" pitchFamily="2" charset="2"/>
              <a:buChar char="§"/>
              <a:defRPr/>
            </a:pPr>
            <a:r>
              <a:rPr lang="en-AU" sz="2200" dirty="0"/>
              <a:t>The </a:t>
            </a:r>
            <a:r>
              <a:rPr lang="en-AU" sz="2200" b="1" dirty="0"/>
              <a:t>future spot rate </a:t>
            </a:r>
            <a:r>
              <a:rPr lang="en-AU" sz="2200" dirty="0"/>
              <a:t>is the spot rate that will exist at a future point in time and is uncertain as of today</a:t>
            </a:r>
          </a:p>
          <a:p>
            <a:pPr>
              <a:defRPr/>
            </a:pPr>
            <a:endParaRPr lang="en-AU" dirty="0"/>
          </a:p>
        </p:txBody>
      </p:sp>
    </p:spTree>
    <p:extLst>
      <p:ext uri="{BB962C8B-B14F-4D97-AF65-F5344CB8AC3E}">
        <p14:creationId xmlns:p14="http://schemas.microsoft.com/office/powerpoint/2010/main" val="3513987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5E268-6C05-4BF8-ADB2-9FDEBD75B1C1}"/>
              </a:ext>
            </a:extLst>
          </p:cNvPr>
          <p:cNvSpPr>
            <a:spLocks noGrp="1"/>
          </p:cNvSpPr>
          <p:nvPr>
            <p:ph type="title"/>
          </p:nvPr>
        </p:nvSpPr>
        <p:spPr>
          <a:xfrm>
            <a:off x="1981200" y="687389"/>
            <a:ext cx="8229600" cy="884237"/>
          </a:xfrm>
        </p:spPr>
        <p:txBody>
          <a:bodyPr/>
          <a:lstStyle/>
          <a:p>
            <a:pPr>
              <a:defRPr/>
            </a:pPr>
            <a:r>
              <a:rPr lang="en-AU" sz="3200"/>
              <a:t>Foreign Exchange Market</a:t>
            </a:r>
          </a:p>
        </p:txBody>
      </p:sp>
      <p:sp>
        <p:nvSpPr>
          <p:cNvPr id="3" name="Content Placeholder 2">
            <a:extLst>
              <a:ext uri="{FF2B5EF4-FFF2-40B4-BE49-F238E27FC236}">
                <a16:creationId xmlns:a16="http://schemas.microsoft.com/office/drawing/2014/main" id="{9DE518F5-89DB-46DD-866E-74290E18B26B}"/>
              </a:ext>
            </a:extLst>
          </p:cNvPr>
          <p:cNvSpPr>
            <a:spLocks noGrp="1"/>
          </p:cNvSpPr>
          <p:nvPr>
            <p:ph idx="1"/>
          </p:nvPr>
        </p:nvSpPr>
        <p:spPr/>
        <p:txBody>
          <a:bodyPr/>
          <a:lstStyle/>
          <a:p>
            <a:pPr marL="0" indent="0">
              <a:lnSpc>
                <a:spcPct val="90000"/>
              </a:lnSpc>
              <a:spcAft>
                <a:spcPts val="1800"/>
              </a:spcAft>
              <a:buNone/>
              <a:defRPr/>
            </a:pPr>
            <a:r>
              <a:rPr lang="en-AU" sz="2600" b="1" dirty="0">
                <a:solidFill>
                  <a:srgbClr val="0070C0"/>
                </a:solidFill>
              </a:rPr>
              <a:t>Interpreting Foreign Exchange Quotations</a:t>
            </a:r>
            <a:endParaRPr lang="en-AU" sz="2600" b="1" dirty="0"/>
          </a:p>
          <a:p>
            <a:pPr>
              <a:lnSpc>
                <a:spcPct val="90000"/>
              </a:lnSpc>
              <a:buFont typeface="Wingdings" panose="05000000000000000000" pitchFamily="2" charset="2"/>
              <a:buChar char="§"/>
              <a:defRPr/>
            </a:pPr>
            <a:r>
              <a:rPr lang="en-AU" sz="2400" dirty="0">
                <a:solidFill>
                  <a:schemeClr val="tx2">
                    <a:lumMod val="60000"/>
                    <a:lumOff val="40000"/>
                  </a:schemeClr>
                </a:solidFill>
              </a:rPr>
              <a:t>Currency Options Contracts</a:t>
            </a:r>
          </a:p>
          <a:p>
            <a:pPr lvl="1">
              <a:lnSpc>
                <a:spcPct val="90000"/>
              </a:lnSpc>
              <a:spcAft>
                <a:spcPts val="1800"/>
              </a:spcAft>
              <a:buFont typeface="Wingdings" panose="05000000000000000000" pitchFamily="2" charset="2"/>
              <a:buChar char="§"/>
              <a:defRPr/>
            </a:pPr>
            <a:r>
              <a:rPr lang="en-AU" sz="2200" b="1" dirty="0"/>
              <a:t>Currency Call Option</a:t>
            </a:r>
            <a:r>
              <a:rPr lang="en-AU" sz="2200" dirty="0"/>
              <a:t>: provides the right to buy currency at a specified strike price within a specified period of time</a:t>
            </a:r>
          </a:p>
          <a:p>
            <a:pPr lvl="1">
              <a:lnSpc>
                <a:spcPct val="90000"/>
              </a:lnSpc>
              <a:buFont typeface="Wingdings" panose="05000000000000000000" pitchFamily="2" charset="2"/>
              <a:buChar char="§"/>
              <a:defRPr/>
            </a:pPr>
            <a:r>
              <a:rPr lang="en-AU" sz="2200" b="1" dirty="0"/>
              <a:t>Currency Put Option</a:t>
            </a:r>
            <a:r>
              <a:rPr lang="en-AU" sz="2200" dirty="0"/>
              <a:t>: provides the right to sell currency at specified strike price within a specified period of time </a:t>
            </a:r>
          </a:p>
          <a:p>
            <a:pPr>
              <a:defRPr/>
            </a:pPr>
            <a:endParaRPr lang="en-AU" dirty="0"/>
          </a:p>
        </p:txBody>
      </p:sp>
    </p:spTree>
    <p:extLst>
      <p:ext uri="{BB962C8B-B14F-4D97-AF65-F5344CB8AC3E}">
        <p14:creationId xmlns:p14="http://schemas.microsoft.com/office/powerpoint/2010/main" val="2778381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105FA-F0D0-41A3-8C8D-852A9E79C425}"/>
              </a:ext>
            </a:extLst>
          </p:cNvPr>
          <p:cNvSpPr>
            <a:spLocks noGrp="1"/>
          </p:cNvSpPr>
          <p:nvPr>
            <p:ph type="title"/>
          </p:nvPr>
        </p:nvSpPr>
        <p:spPr>
          <a:xfrm>
            <a:off x="1981200" y="260350"/>
            <a:ext cx="8229600" cy="884238"/>
          </a:xfrm>
        </p:spPr>
        <p:txBody>
          <a:bodyPr/>
          <a:lstStyle/>
          <a:p>
            <a:pPr>
              <a:defRPr/>
            </a:pPr>
            <a:r>
              <a:rPr lang="en-AU" sz="3200"/>
              <a:t>International Money Market</a:t>
            </a:r>
          </a:p>
        </p:txBody>
      </p:sp>
      <p:sp>
        <p:nvSpPr>
          <p:cNvPr id="3" name="Content Placeholder 2">
            <a:extLst>
              <a:ext uri="{FF2B5EF4-FFF2-40B4-BE49-F238E27FC236}">
                <a16:creationId xmlns:a16="http://schemas.microsoft.com/office/drawing/2014/main" id="{EE297879-13EF-43E9-9984-3D833238B31C}"/>
              </a:ext>
            </a:extLst>
          </p:cNvPr>
          <p:cNvSpPr>
            <a:spLocks noGrp="1"/>
          </p:cNvSpPr>
          <p:nvPr>
            <p:ph idx="1"/>
          </p:nvPr>
        </p:nvSpPr>
        <p:spPr>
          <a:xfrm>
            <a:off x="949569" y="1144588"/>
            <a:ext cx="10498016" cy="4904520"/>
          </a:xfrm>
        </p:spPr>
        <p:txBody>
          <a:bodyPr/>
          <a:lstStyle/>
          <a:p>
            <a:pPr marL="0" indent="0" algn="just">
              <a:buNone/>
              <a:defRPr/>
            </a:pPr>
            <a:r>
              <a:rPr lang="en-AU" sz="2600" dirty="0"/>
              <a:t>Corporations or governments need </a:t>
            </a:r>
            <a:r>
              <a:rPr lang="en-AU" sz="2600" b="1" dirty="0"/>
              <a:t>short-term funds </a:t>
            </a:r>
            <a:r>
              <a:rPr lang="en-AU" sz="2600" dirty="0"/>
              <a:t>denominated in a currency different from their home currency.</a:t>
            </a:r>
          </a:p>
          <a:p>
            <a:pPr marL="0" indent="0" algn="just">
              <a:buNone/>
              <a:defRPr/>
            </a:pPr>
            <a:r>
              <a:rPr lang="en-AU" sz="2600" dirty="0"/>
              <a:t>The international money market has grown because firms:</a:t>
            </a:r>
          </a:p>
          <a:p>
            <a:pPr lvl="1" algn="just">
              <a:buFont typeface="Wingdings" panose="05000000000000000000" pitchFamily="2" charset="2"/>
              <a:buChar char="§"/>
              <a:defRPr/>
            </a:pPr>
            <a:r>
              <a:rPr lang="en-AU" sz="2400" dirty="0"/>
              <a:t>May need to borrow funds to </a:t>
            </a:r>
            <a:r>
              <a:rPr lang="en-AU" sz="2400" b="1" dirty="0"/>
              <a:t>pay for imports </a:t>
            </a:r>
            <a:r>
              <a:rPr lang="en-AU" sz="2400" dirty="0"/>
              <a:t>denominated in a foreign currency</a:t>
            </a:r>
          </a:p>
          <a:p>
            <a:pPr lvl="1" algn="just">
              <a:buFont typeface="Wingdings" panose="05000000000000000000" pitchFamily="2" charset="2"/>
              <a:buChar char="§"/>
              <a:defRPr/>
            </a:pPr>
            <a:r>
              <a:rPr lang="en-AU" sz="2400" dirty="0"/>
              <a:t>May choose to borrow in a currency in which the </a:t>
            </a:r>
            <a:r>
              <a:rPr lang="en-AU" sz="2400" b="1" dirty="0"/>
              <a:t>interest rate is lower</a:t>
            </a:r>
            <a:endParaRPr lang="en-AU" sz="2400" dirty="0"/>
          </a:p>
          <a:p>
            <a:pPr lvl="1" algn="just">
              <a:buFont typeface="Wingdings" panose="05000000000000000000" pitchFamily="2" charset="2"/>
              <a:buChar char="§"/>
              <a:defRPr/>
            </a:pPr>
            <a:r>
              <a:rPr lang="en-AU" sz="2400" dirty="0"/>
              <a:t>May choose to borrow in a currency that is </a:t>
            </a:r>
            <a:r>
              <a:rPr lang="en-AU" sz="2400" b="1" dirty="0"/>
              <a:t>expected to depreciate</a:t>
            </a:r>
            <a:r>
              <a:rPr lang="en-AU" sz="2400" dirty="0"/>
              <a:t> against their home currency.</a:t>
            </a:r>
          </a:p>
          <a:p>
            <a:pPr>
              <a:defRPr/>
            </a:pPr>
            <a:endParaRPr lang="en-AU" dirty="0"/>
          </a:p>
        </p:txBody>
      </p:sp>
    </p:spTree>
    <p:extLst>
      <p:ext uri="{BB962C8B-B14F-4D97-AF65-F5344CB8AC3E}">
        <p14:creationId xmlns:p14="http://schemas.microsoft.com/office/powerpoint/2010/main" val="30012889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D71DB-DCCB-4714-82AA-3AD81F23E77E}"/>
              </a:ext>
            </a:extLst>
          </p:cNvPr>
          <p:cNvSpPr>
            <a:spLocks noGrp="1"/>
          </p:cNvSpPr>
          <p:nvPr>
            <p:ph type="title"/>
          </p:nvPr>
        </p:nvSpPr>
        <p:spPr>
          <a:xfrm>
            <a:off x="1981200" y="333375"/>
            <a:ext cx="8229600" cy="884238"/>
          </a:xfrm>
        </p:spPr>
        <p:txBody>
          <a:bodyPr/>
          <a:lstStyle/>
          <a:p>
            <a:pPr>
              <a:defRPr/>
            </a:pPr>
            <a:r>
              <a:rPr lang="en-AU" sz="3200"/>
              <a:t>International Money Market</a:t>
            </a:r>
          </a:p>
        </p:txBody>
      </p:sp>
      <p:sp>
        <p:nvSpPr>
          <p:cNvPr id="3" name="Content Placeholder 2">
            <a:extLst>
              <a:ext uri="{FF2B5EF4-FFF2-40B4-BE49-F238E27FC236}">
                <a16:creationId xmlns:a16="http://schemas.microsoft.com/office/drawing/2014/main" id="{70CA93E0-887F-41DD-9B2B-1593FCB894B9}"/>
              </a:ext>
            </a:extLst>
          </p:cNvPr>
          <p:cNvSpPr>
            <a:spLocks noGrp="1"/>
          </p:cNvSpPr>
          <p:nvPr>
            <p:ph idx="1"/>
          </p:nvPr>
        </p:nvSpPr>
        <p:spPr>
          <a:xfrm>
            <a:off x="2133600" y="1268413"/>
            <a:ext cx="8001000" cy="4464050"/>
          </a:xfrm>
        </p:spPr>
        <p:txBody>
          <a:bodyPr/>
          <a:lstStyle/>
          <a:p>
            <a:pPr marL="0" indent="0">
              <a:spcAft>
                <a:spcPts val="1800"/>
              </a:spcAft>
              <a:buNone/>
              <a:defRPr/>
            </a:pPr>
            <a:r>
              <a:rPr lang="en-AU" sz="2800" b="1" dirty="0">
                <a:solidFill>
                  <a:srgbClr val="0070C0"/>
                </a:solidFill>
              </a:rPr>
              <a:t>Origins and Development</a:t>
            </a:r>
            <a:endParaRPr lang="en-AU" sz="2800" b="1" u="sng" dirty="0">
              <a:solidFill>
                <a:srgbClr val="0070C0"/>
              </a:solidFill>
            </a:endParaRPr>
          </a:p>
          <a:p>
            <a:pPr algn="just">
              <a:spcAft>
                <a:spcPts val="1800"/>
              </a:spcAft>
              <a:buFont typeface="Wingdings" panose="05000000000000000000" pitchFamily="2" charset="2"/>
              <a:buChar char="§"/>
              <a:defRPr/>
            </a:pPr>
            <a:r>
              <a:rPr lang="en-AU" sz="2400" dirty="0">
                <a:solidFill>
                  <a:schemeClr val="tx2">
                    <a:lumMod val="60000"/>
                    <a:lumOff val="40000"/>
                  </a:schemeClr>
                </a:solidFill>
              </a:rPr>
              <a:t>European Money Market:</a:t>
            </a:r>
            <a:r>
              <a:rPr lang="en-AU" sz="2400" dirty="0"/>
              <a:t> Dollar deposits in banks in Europe and other continents are called Eurodollars or Eurocurrency. Origins of the European money market can be traced to the Eurocurrency market that developed during the 1960s and 1970s</a:t>
            </a:r>
          </a:p>
          <a:p>
            <a:pPr algn="just">
              <a:buFont typeface="Wingdings" panose="05000000000000000000" pitchFamily="2" charset="2"/>
              <a:buChar char="§"/>
              <a:defRPr/>
            </a:pPr>
            <a:r>
              <a:rPr lang="en-AU" sz="2400" dirty="0">
                <a:solidFill>
                  <a:schemeClr val="tx2">
                    <a:lumMod val="60000"/>
                    <a:lumOff val="40000"/>
                  </a:schemeClr>
                </a:solidFill>
              </a:rPr>
              <a:t>Asian Money Market: </a:t>
            </a:r>
            <a:r>
              <a:rPr lang="en-AU" sz="2400" dirty="0"/>
              <a:t>Centred in Hong Kong and Singapore. Originated as a market involving mostly dollar-denominated deposits, and was originally known as the Asian dollar market</a:t>
            </a:r>
          </a:p>
          <a:p>
            <a:pPr>
              <a:defRPr/>
            </a:pPr>
            <a:endParaRPr lang="en-AU" sz="2400" dirty="0"/>
          </a:p>
        </p:txBody>
      </p:sp>
    </p:spTree>
    <p:extLst>
      <p:ext uri="{BB962C8B-B14F-4D97-AF65-F5344CB8AC3E}">
        <p14:creationId xmlns:p14="http://schemas.microsoft.com/office/powerpoint/2010/main" val="2762318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D9798-F832-4DE4-A2A3-B84DEB599D46}"/>
              </a:ext>
            </a:extLst>
          </p:cNvPr>
          <p:cNvSpPr>
            <a:spLocks noGrp="1"/>
          </p:cNvSpPr>
          <p:nvPr>
            <p:ph type="title"/>
          </p:nvPr>
        </p:nvSpPr>
        <p:spPr>
          <a:xfrm>
            <a:off x="1981200" y="476250"/>
            <a:ext cx="8229600" cy="884238"/>
          </a:xfrm>
        </p:spPr>
        <p:txBody>
          <a:bodyPr/>
          <a:lstStyle/>
          <a:p>
            <a:pPr>
              <a:defRPr/>
            </a:pPr>
            <a:r>
              <a:rPr lang="en-AU" sz="3200"/>
              <a:t>International Money Market</a:t>
            </a:r>
          </a:p>
        </p:txBody>
      </p:sp>
      <p:sp>
        <p:nvSpPr>
          <p:cNvPr id="3" name="Content Placeholder 2">
            <a:extLst>
              <a:ext uri="{FF2B5EF4-FFF2-40B4-BE49-F238E27FC236}">
                <a16:creationId xmlns:a16="http://schemas.microsoft.com/office/drawing/2014/main" id="{4BD12C3A-44A8-4DC7-9B4E-102B065C130C}"/>
              </a:ext>
            </a:extLst>
          </p:cNvPr>
          <p:cNvSpPr>
            <a:spLocks noGrp="1"/>
          </p:cNvSpPr>
          <p:nvPr>
            <p:ph idx="1"/>
          </p:nvPr>
        </p:nvSpPr>
        <p:spPr>
          <a:xfrm>
            <a:off x="2133600" y="1773238"/>
            <a:ext cx="8001000" cy="3960812"/>
          </a:xfrm>
        </p:spPr>
        <p:txBody>
          <a:bodyPr/>
          <a:lstStyle/>
          <a:p>
            <a:pPr marL="0" indent="0">
              <a:spcAft>
                <a:spcPts val="1800"/>
              </a:spcAft>
              <a:buNone/>
              <a:defRPr/>
            </a:pPr>
            <a:r>
              <a:rPr lang="en-AU" sz="2400" b="1" dirty="0">
                <a:solidFill>
                  <a:srgbClr val="0070C0"/>
                </a:solidFill>
              </a:rPr>
              <a:t>Money Market Interest Rates Among Currencies</a:t>
            </a:r>
          </a:p>
          <a:p>
            <a:pPr algn="just">
              <a:spcAft>
                <a:spcPts val="1800"/>
              </a:spcAft>
              <a:buFont typeface="Wingdings" panose="05000000000000000000" pitchFamily="2" charset="2"/>
              <a:buChar char="§"/>
              <a:defRPr/>
            </a:pPr>
            <a:r>
              <a:rPr lang="en-AU" sz="2000" dirty="0"/>
              <a:t>The money market interest rates in any particular country are dependent on the demand for short-term funds by borrowers, relative to the supply of available short-term funds that are provided by savers</a:t>
            </a:r>
          </a:p>
          <a:p>
            <a:pPr algn="just">
              <a:buFont typeface="Wingdings" panose="05000000000000000000" pitchFamily="2" charset="2"/>
              <a:buChar char="§"/>
              <a:defRPr/>
            </a:pPr>
            <a:r>
              <a:rPr lang="en-AU" sz="2000" dirty="0"/>
              <a:t>Money market rates vary due to differences in the interaction of the total supply of short-term funds available (bank deposits) in a specific country versus the total demand for short-term funds by borrowers in that country</a:t>
            </a:r>
          </a:p>
          <a:p>
            <a:pPr>
              <a:defRPr/>
            </a:pPr>
            <a:endParaRPr lang="en-AU" sz="2000" dirty="0"/>
          </a:p>
        </p:txBody>
      </p:sp>
    </p:spTree>
    <p:extLst>
      <p:ext uri="{BB962C8B-B14F-4D97-AF65-F5344CB8AC3E}">
        <p14:creationId xmlns:p14="http://schemas.microsoft.com/office/powerpoint/2010/main" val="660963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7D05E-EB1D-476F-B9B6-57B247F14D49}"/>
              </a:ext>
            </a:extLst>
          </p:cNvPr>
          <p:cNvSpPr>
            <a:spLocks noGrp="1"/>
          </p:cNvSpPr>
          <p:nvPr>
            <p:ph type="title"/>
          </p:nvPr>
        </p:nvSpPr>
        <p:spPr>
          <a:xfrm>
            <a:off x="1981200" y="188914"/>
            <a:ext cx="8229600" cy="884237"/>
          </a:xfrm>
        </p:spPr>
        <p:txBody>
          <a:bodyPr/>
          <a:lstStyle/>
          <a:p>
            <a:pPr>
              <a:defRPr/>
            </a:pPr>
            <a:r>
              <a:rPr lang="en-AU" sz="2400" dirty="0"/>
              <a:t>Comparison of 2017 International Money Market Interest Rates</a:t>
            </a:r>
          </a:p>
        </p:txBody>
      </p:sp>
      <p:pic>
        <p:nvPicPr>
          <p:cNvPr id="30723" name="Content Placeholder 4">
            <a:extLst>
              <a:ext uri="{FF2B5EF4-FFF2-40B4-BE49-F238E27FC236}">
                <a16:creationId xmlns:a16="http://schemas.microsoft.com/office/drawing/2014/main" id="{5BF78258-ACFC-4818-B480-C1760B0C5DF3}"/>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927351" y="1484313"/>
            <a:ext cx="6291263" cy="4297362"/>
          </a:xfrm>
        </p:spPr>
      </p:pic>
    </p:spTree>
    <p:extLst>
      <p:ext uri="{BB962C8B-B14F-4D97-AF65-F5344CB8AC3E}">
        <p14:creationId xmlns:p14="http://schemas.microsoft.com/office/powerpoint/2010/main" val="1521815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DD95A-DAA3-4A22-B8C0-559EE99FD91A}"/>
              </a:ext>
            </a:extLst>
          </p:cNvPr>
          <p:cNvSpPr>
            <a:spLocks noGrp="1"/>
          </p:cNvSpPr>
          <p:nvPr>
            <p:ph type="title"/>
          </p:nvPr>
        </p:nvSpPr>
        <p:spPr>
          <a:xfrm>
            <a:off x="1981200" y="476250"/>
            <a:ext cx="8229600" cy="884238"/>
          </a:xfrm>
        </p:spPr>
        <p:txBody>
          <a:bodyPr/>
          <a:lstStyle/>
          <a:p>
            <a:pPr>
              <a:defRPr/>
            </a:pPr>
            <a:r>
              <a:rPr lang="en-AU" sz="3200"/>
              <a:t>International Money Market</a:t>
            </a:r>
          </a:p>
        </p:txBody>
      </p:sp>
      <p:sp>
        <p:nvSpPr>
          <p:cNvPr id="3" name="Content Placeholder 2">
            <a:extLst>
              <a:ext uri="{FF2B5EF4-FFF2-40B4-BE49-F238E27FC236}">
                <a16:creationId xmlns:a16="http://schemas.microsoft.com/office/drawing/2014/main" id="{423EA5B4-AD6F-4C00-900F-42117BA6B521}"/>
              </a:ext>
            </a:extLst>
          </p:cNvPr>
          <p:cNvSpPr>
            <a:spLocks noGrp="1"/>
          </p:cNvSpPr>
          <p:nvPr>
            <p:ph idx="1"/>
          </p:nvPr>
        </p:nvSpPr>
        <p:spPr>
          <a:xfrm>
            <a:off x="2133600" y="1628776"/>
            <a:ext cx="8001000" cy="4297363"/>
          </a:xfrm>
        </p:spPr>
        <p:txBody>
          <a:bodyPr/>
          <a:lstStyle/>
          <a:p>
            <a:pPr marL="0" indent="0">
              <a:spcBef>
                <a:spcPts val="0"/>
              </a:spcBef>
              <a:spcAft>
                <a:spcPts val="600"/>
              </a:spcAft>
              <a:buNone/>
              <a:defRPr/>
            </a:pPr>
            <a:r>
              <a:rPr lang="en-AU" sz="2350" b="1" dirty="0">
                <a:solidFill>
                  <a:srgbClr val="0070C0"/>
                </a:solidFill>
              </a:rPr>
              <a:t>Money Market Interest Rates Among Currencies </a:t>
            </a:r>
            <a:endParaRPr lang="en-AU" sz="2350" dirty="0">
              <a:solidFill>
                <a:srgbClr val="0070C0"/>
              </a:solidFill>
            </a:endParaRPr>
          </a:p>
          <a:p>
            <a:pPr>
              <a:buFont typeface="Wingdings" panose="05000000000000000000" pitchFamily="2" charset="2"/>
              <a:buChar char="§"/>
              <a:defRPr/>
            </a:pPr>
            <a:r>
              <a:rPr lang="en-AU" sz="2400" dirty="0">
                <a:solidFill>
                  <a:schemeClr val="tx2">
                    <a:lumMod val="60000"/>
                    <a:lumOff val="40000"/>
                  </a:schemeClr>
                </a:solidFill>
              </a:rPr>
              <a:t>Global Integration of Money Market Interest Rates</a:t>
            </a:r>
          </a:p>
          <a:p>
            <a:pPr lvl="1" algn="just">
              <a:spcBef>
                <a:spcPts val="0"/>
              </a:spcBef>
              <a:spcAft>
                <a:spcPts val="600"/>
              </a:spcAft>
              <a:buFont typeface="Wingdings" panose="05000000000000000000" pitchFamily="2" charset="2"/>
              <a:buChar char="§"/>
              <a:defRPr/>
            </a:pPr>
            <a:r>
              <a:rPr lang="en-AU" sz="2000" dirty="0"/>
              <a:t>Money market interest rates among countries tend to be </a:t>
            </a:r>
            <a:r>
              <a:rPr lang="en-AU" sz="2000" b="1" dirty="0"/>
              <a:t>highly correlated </a:t>
            </a:r>
            <a:r>
              <a:rPr lang="en-AU" sz="2000" dirty="0"/>
              <a:t>over time.</a:t>
            </a:r>
          </a:p>
          <a:p>
            <a:pPr lvl="1" algn="just">
              <a:spcBef>
                <a:spcPts val="0"/>
              </a:spcBef>
              <a:spcAft>
                <a:spcPts val="600"/>
              </a:spcAft>
              <a:buFont typeface="Wingdings" panose="05000000000000000000" pitchFamily="2" charset="2"/>
              <a:buChar char="§"/>
              <a:defRPr/>
            </a:pPr>
            <a:r>
              <a:rPr lang="en-AU" sz="2000" b="1" dirty="0"/>
              <a:t>When economic conditions weaken</a:t>
            </a:r>
            <a:r>
              <a:rPr lang="en-AU" sz="2000" dirty="0"/>
              <a:t>, the corporate need for liquidity declines, and corporations reduce the amount of short-term funds they wish to borrow. </a:t>
            </a:r>
          </a:p>
          <a:p>
            <a:pPr lvl="1" algn="just">
              <a:spcBef>
                <a:spcPts val="0"/>
              </a:spcBef>
              <a:spcAft>
                <a:spcPts val="600"/>
              </a:spcAft>
              <a:buFont typeface="Wingdings" panose="05000000000000000000" pitchFamily="2" charset="2"/>
              <a:buChar char="§"/>
              <a:defRPr/>
            </a:pPr>
            <a:r>
              <a:rPr lang="en-AU" sz="2000" b="1" dirty="0"/>
              <a:t>When economic conditions strengthen</a:t>
            </a:r>
            <a:r>
              <a:rPr lang="en-AU" sz="2000" dirty="0"/>
              <a:t>, there is an increase in corporate expansion, and corporations need additional liquidity to support their expansion. </a:t>
            </a:r>
          </a:p>
        </p:txBody>
      </p:sp>
    </p:spTree>
    <p:extLst>
      <p:ext uri="{BB962C8B-B14F-4D97-AF65-F5344CB8AC3E}">
        <p14:creationId xmlns:p14="http://schemas.microsoft.com/office/powerpoint/2010/main" val="11263746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69D6E-034E-43B1-B00B-E7ACE7C93B30}"/>
              </a:ext>
            </a:extLst>
          </p:cNvPr>
          <p:cNvSpPr>
            <a:spLocks noGrp="1"/>
          </p:cNvSpPr>
          <p:nvPr>
            <p:ph type="title"/>
          </p:nvPr>
        </p:nvSpPr>
        <p:spPr>
          <a:xfrm>
            <a:off x="1981200" y="528638"/>
            <a:ext cx="8229600" cy="596900"/>
          </a:xfrm>
        </p:spPr>
        <p:txBody>
          <a:bodyPr/>
          <a:lstStyle/>
          <a:p>
            <a:pPr>
              <a:defRPr/>
            </a:pPr>
            <a:r>
              <a:rPr lang="en-AU" sz="3200"/>
              <a:t>International Money Market</a:t>
            </a:r>
          </a:p>
        </p:txBody>
      </p:sp>
      <p:sp>
        <p:nvSpPr>
          <p:cNvPr id="3" name="Content Placeholder 2">
            <a:extLst>
              <a:ext uri="{FF2B5EF4-FFF2-40B4-BE49-F238E27FC236}">
                <a16:creationId xmlns:a16="http://schemas.microsoft.com/office/drawing/2014/main" id="{02EC3F6C-5117-4750-993D-8EFE58CCE42D}"/>
              </a:ext>
            </a:extLst>
          </p:cNvPr>
          <p:cNvSpPr>
            <a:spLocks noGrp="1"/>
          </p:cNvSpPr>
          <p:nvPr>
            <p:ph idx="1"/>
          </p:nvPr>
        </p:nvSpPr>
        <p:spPr>
          <a:xfrm>
            <a:off x="2133600" y="1700213"/>
            <a:ext cx="8001000" cy="4297362"/>
          </a:xfrm>
        </p:spPr>
        <p:txBody>
          <a:bodyPr/>
          <a:lstStyle/>
          <a:p>
            <a:pPr marL="0" indent="0">
              <a:spcBef>
                <a:spcPts val="0"/>
              </a:spcBef>
              <a:spcAft>
                <a:spcPts val="600"/>
              </a:spcAft>
              <a:buNone/>
              <a:defRPr/>
            </a:pPr>
            <a:r>
              <a:rPr lang="en-AU" sz="2600" b="1" dirty="0">
                <a:solidFill>
                  <a:srgbClr val="0070C0"/>
                </a:solidFill>
              </a:rPr>
              <a:t>Money Market Interest Rates Among Currencies</a:t>
            </a:r>
            <a:endParaRPr lang="en-AU" sz="2000" dirty="0">
              <a:solidFill>
                <a:srgbClr val="0070C0"/>
              </a:solidFill>
            </a:endParaRPr>
          </a:p>
          <a:p>
            <a:pPr>
              <a:buFont typeface="Wingdings" panose="05000000000000000000" pitchFamily="2" charset="2"/>
              <a:buChar char="§"/>
              <a:defRPr/>
            </a:pPr>
            <a:r>
              <a:rPr lang="en-AU" sz="2400" dirty="0">
                <a:solidFill>
                  <a:schemeClr val="tx2">
                    <a:lumMod val="60000"/>
                    <a:lumOff val="40000"/>
                  </a:schemeClr>
                </a:solidFill>
              </a:rPr>
              <a:t>Risk of International Money Market Securities</a:t>
            </a:r>
          </a:p>
          <a:p>
            <a:pPr lvl="1" algn="just">
              <a:spcBef>
                <a:spcPts val="1200"/>
              </a:spcBef>
              <a:buFont typeface="Wingdings" panose="05000000000000000000" pitchFamily="2" charset="2"/>
              <a:buChar char="§"/>
              <a:defRPr/>
            </a:pPr>
            <a:r>
              <a:rPr lang="en-AU" sz="2000" b="1" dirty="0"/>
              <a:t>International Money Market Securities </a:t>
            </a:r>
            <a:r>
              <a:rPr lang="en-AU" sz="2000" dirty="0"/>
              <a:t>are debt securities issued by MNCs and government agencies with a short-term maturity (1 year or less)</a:t>
            </a:r>
          </a:p>
          <a:p>
            <a:pPr lvl="1" algn="just">
              <a:spcBef>
                <a:spcPts val="1200"/>
              </a:spcBef>
              <a:buFont typeface="Wingdings" panose="05000000000000000000" pitchFamily="2" charset="2"/>
              <a:buChar char="§"/>
              <a:defRPr/>
            </a:pPr>
            <a:r>
              <a:rPr lang="en-AU" sz="2000" dirty="0"/>
              <a:t>Normally, these securities are perceived to be very safe from the risk of default</a:t>
            </a:r>
          </a:p>
          <a:p>
            <a:pPr lvl="1" algn="just">
              <a:spcBef>
                <a:spcPts val="1200"/>
              </a:spcBef>
              <a:buFont typeface="Wingdings" panose="05000000000000000000" pitchFamily="2" charset="2"/>
              <a:buChar char="§"/>
              <a:defRPr/>
            </a:pPr>
            <a:r>
              <a:rPr lang="en-AU" sz="2000" dirty="0"/>
              <a:t>Even if the international money market securities are not exposed to </a:t>
            </a:r>
            <a:r>
              <a:rPr lang="en-AU" sz="2000" b="1" dirty="0"/>
              <a:t>credit risk</a:t>
            </a:r>
            <a:r>
              <a:rPr lang="en-AU" sz="2000" dirty="0"/>
              <a:t>, they are exposed to </a:t>
            </a:r>
            <a:r>
              <a:rPr lang="en-AU" sz="2000" b="1" dirty="0"/>
              <a:t>exchange rate risk</a:t>
            </a:r>
            <a:r>
              <a:rPr lang="en-AU" sz="2000" dirty="0"/>
              <a:t> when the currency denominating the securities differs from the home currency of the investors</a:t>
            </a:r>
          </a:p>
          <a:p>
            <a:pPr>
              <a:defRPr/>
            </a:pPr>
            <a:endParaRPr lang="en-AU" sz="2400" dirty="0"/>
          </a:p>
        </p:txBody>
      </p:sp>
    </p:spTree>
    <p:extLst>
      <p:ext uri="{BB962C8B-B14F-4D97-AF65-F5344CB8AC3E}">
        <p14:creationId xmlns:p14="http://schemas.microsoft.com/office/powerpoint/2010/main" val="2723242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499B2-53E0-431E-B633-9E3F7ABE2E90}"/>
              </a:ext>
            </a:extLst>
          </p:cNvPr>
          <p:cNvSpPr>
            <a:spLocks noGrp="1"/>
          </p:cNvSpPr>
          <p:nvPr>
            <p:ph type="title"/>
          </p:nvPr>
        </p:nvSpPr>
        <p:spPr>
          <a:xfrm>
            <a:off x="1981200" y="549275"/>
            <a:ext cx="8229600" cy="884238"/>
          </a:xfrm>
        </p:spPr>
        <p:txBody>
          <a:bodyPr/>
          <a:lstStyle/>
          <a:p>
            <a:pPr>
              <a:defRPr/>
            </a:pPr>
            <a:r>
              <a:rPr lang="en-AU" sz="3200"/>
              <a:t>International Credit Market</a:t>
            </a:r>
          </a:p>
        </p:txBody>
      </p:sp>
      <p:sp>
        <p:nvSpPr>
          <p:cNvPr id="3" name="Content Placeholder 2">
            <a:extLst>
              <a:ext uri="{FF2B5EF4-FFF2-40B4-BE49-F238E27FC236}">
                <a16:creationId xmlns:a16="http://schemas.microsoft.com/office/drawing/2014/main" id="{CF8775B1-79D4-4D6E-BEAD-685F3813C5FE}"/>
              </a:ext>
            </a:extLst>
          </p:cNvPr>
          <p:cNvSpPr>
            <a:spLocks noGrp="1"/>
          </p:cNvSpPr>
          <p:nvPr>
            <p:ph idx="1"/>
          </p:nvPr>
        </p:nvSpPr>
        <p:spPr>
          <a:xfrm>
            <a:off x="2133600" y="1628776"/>
            <a:ext cx="8001000" cy="4297363"/>
          </a:xfrm>
        </p:spPr>
        <p:txBody>
          <a:bodyPr/>
          <a:lstStyle/>
          <a:p>
            <a:pPr algn="just">
              <a:spcBef>
                <a:spcPts val="0"/>
              </a:spcBef>
              <a:spcAft>
                <a:spcPts val="1200"/>
              </a:spcAft>
              <a:defRPr/>
            </a:pPr>
            <a:r>
              <a:rPr lang="en-AU" sz="2400" dirty="0"/>
              <a:t>MNCs sometimes obtain medium-term funds through term loans from local financial institutions or through the issuance of notes (medium-term debt obligations) in their local markets</a:t>
            </a:r>
          </a:p>
          <a:p>
            <a:pPr algn="just">
              <a:spcBef>
                <a:spcPts val="0"/>
              </a:spcBef>
              <a:spcAft>
                <a:spcPts val="1200"/>
              </a:spcAft>
              <a:defRPr/>
            </a:pPr>
            <a:r>
              <a:rPr lang="en-AU" sz="2400" dirty="0"/>
              <a:t>Loans of 1 year or longer extended by banks to MNCs or government agencies in Europe are commonly called </a:t>
            </a:r>
            <a:r>
              <a:rPr lang="en-AU" sz="2400" dirty="0" err="1"/>
              <a:t>eurocredits</a:t>
            </a:r>
            <a:r>
              <a:rPr lang="en-AU" sz="2400" dirty="0"/>
              <a:t> or </a:t>
            </a:r>
            <a:r>
              <a:rPr lang="en-AU" sz="2400" b="1" dirty="0"/>
              <a:t>e</a:t>
            </a:r>
            <a:r>
              <a:rPr lang="en-AU" sz="2400" b="1" dirty="0" err="1"/>
              <a:t>urocredit</a:t>
            </a:r>
            <a:r>
              <a:rPr lang="en-AU" sz="2400" b="1" dirty="0"/>
              <a:t> loans</a:t>
            </a:r>
            <a:endParaRPr lang="en-AU" sz="2400" dirty="0"/>
          </a:p>
          <a:p>
            <a:pPr algn="just">
              <a:spcBef>
                <a:spcPts val="0"/>
              </a:spcBef>
              <a:spcAft>
                <a:spcPts val="1200"/>
              </a:spcAft>
              <a:defRPr/>
            </a:pPr>
            <a:r>
              <a:rPr lang="en-AU" sz="2400" dirty="0"/>
              <a:t>To avoid interest rate risk, banks commonly use floating rate loans with rates tied to the </a:t>
            </a:r>
            <a:r>
              <a:rPr lang="en-AU" sz="2400" b="1" dirty="0"/>
              <a:t>London Interbank Offer Rate</a:t>
            </a:r>
            <a:r>
              <a:rPr lang="en-AU" sz="2400" dirty="0"/>
              <a:t> </a:t>
            </a:r>
            <a:r>
              <a:rPr lang="en-AU" sz="2400" b="1" dirty="0"/>
              <a:t>(LIBOR)</a:t>
            </a:r>
          </a:p>
          <a:p>
            <a:pPr>
              <a:defRPr/>
            </a:pPr>
            <a:endParaRPr lang="en-AU" sz="2400" dirty="0"/>
          </a:p>
        </p:txBody>
      </p:sp>
    </p:spTree>
    <p:extLst>
      <p:ext uri="{BB962C8B-B14F-4D97-AF65-F5344CB8AC3E}">
        <p14:creationId xmlns:p14="http://schemas.microsoft.com/office/powerpoint/2010/main" val="1812221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6DB34-F460-49FD-ACE8-0F0F165FF911}"/>
              </a:ext>
            </a:extLst>
          </p:cNvPr>
          <p:cNvSpPr>
            <a:spLocks noGrp="1"/>
          </p:cNvSpPr>
          <p:nvPr>
            <p:ph type="title"/>
          </p:nvPr>
        </p:nvSpPr>
        <p:spPr>
          <a:xfrm>
            <a:off x="1981200" y="687389"/>
            <a:ext cx="8229600" cy="884237"/>
          </a:xfrm>
        </p:spPr>
        <p:txBody>
          <a:bodyPr/>
          <a:lstStyle/>
          <a:p>
            <a:pPr>
              <a:defRPr/>
            </a:pPr>
            <a:r>
              <a:rPr lang="en-AU" sz="3200"/>
              <a:t>International Bond Market</a:t>
            </a:r>
          </a:p>
        </p:txBody>
      </p:sp>
      <p:sp>
        <p:nvSpPr>
          <p:cNvPr id="3" name="Content Placeholder 2">
            <a:extLst>
              <a:ext uri="{FF2B5EF4-FFF2-40B4-BE49-F238E27FC236}">
                <a16:creationId xmlns:a16="http://schemas.microsoft.com/office/drawing/2014/main" id="{AE388323-4C58-4304-B34D-58A0AB7C5487}"/>
              </a:ext>
            </a:extLst>
          </p:cNvPr>
          <p:cNvSpPr>
            <a:spLocks noGrp="1"/>
          </p:cNvSpPr>
          <p:nvPr>
            <p:ph idx="1"/>
          </p:nvPr>
        </p:nvSpPr>
        <p:spPr>
          <a:xfrm>
            <a:off x="2133600" y="1773238"/>
            <a:ext cx="8001000" cy="4297362"/>
          </a:xfrm>
        </p:spPr>
        <p:txBody>
          <a:bodyPr/>
          <a:lstStyle/>
          <a:p>
            <a:pPr marL="0" indent="0" algn="just">
              <a:spcAft>
                <a:spcPts val="1200"/>
              </a:spcAft>
              <a:buNone/>
              <a:defRPr/>
            </a:pPr>
            <a:r>
              <a:rPr lang="en-AU" sz="2400" dirty="0">
                <a:solidFill>
                  <a:schemeClr val="tx2">
                    <a:lumMod val="60000"/>
                    <a:lumOff val="40000"/>
                  </a:schemeClr>
                </a:solidFill>
              </a:rPr>
              <a:t>Foreign bonds</a:t>
            </a:r>
            <a:r>
              <a:rPr lang="en-AU" sz="2400" b="1" dirty="0"/>
              <a:t> </a:t>
            </a:r>
            <a:r>
              <a:rPr lang="en-AU" sz="2400" dirty="0"/>
              <a:t>are issued by borrower foreign to the country where the bond is placed</a:t>
            </a:r>
          </a:p>
          <a:p>
            <a:pPr marL="0" indent="0" algn="just">
              <a:spcBef>
                <a:spcPts val="0"/>
              </a:spcBef>
              <a:spcAft>
                <a:spcPts val="600"/>
              </a:spcAft>
              <a:buNone/>
              <a:defRPr/>
            </a:pPr>
            <a:r>
              <a:rPr lang="en-AU" sz="2800" b="1" dirty="0">
                <a:solidFill>
                  <a:srgbClr val="0070C0"/>
                </a:solidFill>
              </a:rPr>
              <a:t>Eurobond market</a:t>
            </a:r>
          </a:p>
          <a:p>
            <a:pPr algn="just">
              <a:buFont typeface="Wingdings" panose="05000000000000000000" pitchFamily="2" charset="2"/>
              <a:buChar char="§"/>
              <a:defRPr/>
            </a:pPr>
            <a:r>
              <a:rPr lang="en-AU" sz="2400" dirty="0">
                <a:solidFill>
                  <a:schemeClr val="tx2">
                    <a:lumMod val="60000"/>
                    <a:lumOff val="40000"/>
                  </a:schemeClr>
                </a:solidFill>
              </a:rPr>
              <a:t>Features of </a:t>
            </a:r>
            <a:r>
              <a:rPr lang="en-AU" sz="2400" dirty="0" err="1">
                <a:solidFill>
                  <a:schemeClr val="tx2">
                    <a:lumMod val="60000"/>
                    <a:lumOff val="40000"/>
                  </a:schemeClr>
                </a:solidFill>
              </a:rPr>
              <a:t>eurobonds</a:t>
            </a:r>
            <a:endParaRPr lang="en-AU" sz="2400" dirty="0">
              <a:solidFill>
                <a:schemeClr val="tx2">
                  <a:lumMod val="60000"/>
                  <a:lumOff val="40000"/>
                </a:schemeClr>
              </a:solidFill>
            </a:endParaRPr>
          </a:p>
          <a:p>
            <a:pPr lvl="1" algn="just">
              <a:spcBef>
                <a:spcPts val="0"/>
              </a:spcBef>
              <a:spcAft>
                <a:spcPts val="600"/>
              </a:spcAft>
              <a:buFont typeface="Wingdings" panose="05000000000000000000" pitchFamily="2" charset="2"/>
              <a:buChar char="§"/>
              <a:defRPr/>
            </a:pPr>
            <a:r>
              <a:rPr lang="en-AU" sz="2000" dirty="0"/>
              <a:t>Bearer bonds</a:t>
            </a:r>
          </a:p>
          <a:p>
            <a:pPr lvl="1" algn="just">
              <a:spcBef>
                <a:spcPts val="0"/>
              </a:spcBef>
              <a:spcAft>
                <a:spcPts val="600"/>
              </a:spcAft>
              <a:buFont typeface="Wingdings" panose="05000000000000000000" pitchFamily="2" charset="2"/>
              <a:buChar char="§"/>
              <a:defRPr/>
            </a:pPr>
            <a:r>
              <a:rPr lang="en-AU" sz="2000" dirty="0"/>
              <a:t>Annual coupon payments</a:t>
            </a:r>
          </a:p>
          <a:p>
            <a:pPr lvl="1" algn="just">
              <a:spcBef>
                <a:spcPts val="0"/>
              </a:spcBef>
              <a:spcAft>
                <a:spcPts val="600"/>
              </a:spcAft>
              <a:buFont typeface="Wingdings" panose="05000000000000000000" pitchFamily="2" charset="2"/>
              <a:buChar char="§"/>
              <a:defRPr/>
            </a:pPr>
            <a:r>
              <a:rPr lang="en-AU" sz="2000" dirty="0"/>
              <a:t>Convertible or callable</a:t>
            </a:r>
          </a:p>
          <a:p>
            <a:pPr algn="just">
              <a:buFont typeface="Wingdings" panose="05000000000000000000" pitchFamily="2" charset="2"/>
              <a:buChar char="§"/>
              <a:defRPr/>
            </a:pPr>
            <a:r>
              <a:rPr lang="en-AU" sz="2400" dirty="0">
                <a:solidFill>
                  <a:schemeClr val="tx2">
                    <a:lumMod val="60000"/>
                    <a:lumOff val="40000"/>
                  </a:schemeClr>
                </a:solidFill>
              </a:rPr>
              <a:t>Denominations of </a:t>
            </a:r>
            <a:r>
              <a:rPr lang="en-AU" sz="2400" dirty="0" err="1">
                <a:solidFill>
                  <a:schemeClr val="tx2">
                    <a:lumMod val="60000"/>
                    <a:lumOff val="40000"/>
                  </a:schemeClr>
                </a:solidFill>
              </a:rPr>
              <a:t>eurobonds</a:t>
            </a:r>
            <a:endParaRPr lang="en-AU" sz="2400" dirty="0">
              <a:solidFill>
                <a:schemeClr val="tx2">
                  <a:lumMod val="60000"/>
                  <a:lumOff val="40000"/>
                </a:schemeClr>
              </a:solidFill>
            </a:endParaRPr>
          </a:p>
          <a:p>
            <a:pPr marL="895350" lvl="1" indent="-495300" algn="just">
              <a:spcBef>
                <a:spcPts val="0"/>
              </a:spcBef>
              <a:spcAft>
                <a:spcPts val="600"/>
              </a:spcAft>
              <a:buFont typeface="Wingdings" panose="05000000000000000000" pitchFamily="2" charset="2"/>
              <a:buChar char="§"/>
              <a:defRPr/>
            </a:pPr>
            <a:r>
              <a:rPr lang="en-AU" sz="2000" dirty="0"/>
              <a:t>commonly denominated in a number of currencies</a:t>
            </a:r>
          </a:p>
          <a:p>
            <a:pPr>
              <a:defRPr/>
            </a:pPr>
            <a:endParaRPr lang="en-AU" sz="2800" dirty="0"/>
          </a:p>
        </p:txBody>
      </p:sp>
    </p:spTree>
    <p:extLst>
      <p:ext uri="{BB962C8B-B14F-4D97-AF65-F5344CB8AC3E}">
        <p14:creationId xmlns:p14="http://schemas.microsoft.com/office/powerpoint/2010/main" val="3683581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C54F9-34B3-4E08-ADEA-A08A25E11666}"/>
              </a:ext>
            </a:extLst>
          </p:cNvPr>
          <p:cNvSpPr>
            <a:spLocks noGrp="1"/>
          </p:cNvSpPr>
          <p:nvPr>
            <p:ph type="title"/>
          </p:nvPr>
        </p:nvSpPr>
        <p:spPr>
          <a:xfrm>
            <a:off x="1981200" y="496645"/>
            <a:ext cx="8229600" cy="503237"/>
          </a:xfrm>
        </p:spPr>
        <p:txBody>
          <a:bodyPr/>
          <a:lstStyle/>
          <a:p>
            <a:pPr>
              <a:defRPr/>
            </a:pPr>
            <a:r>
              <a:rPr lang="en-AU" sz="3200" dirty="0"/>
              <a:t>International Bond Market</a:t>
            </a:r>
          </a:p>
        </p:txBody>
      </p:sp>
      <p:sp>
        <p:nvSpPr>
          <p:cNvPr id="3" name="Content Placeholder 2">
            <a:extLst>
              <a:ext uri="{FF2B5EF4-FFF2-40B4-BE49-F238E27FC236}">
                <a16:creationId xmlns:a16="http://schemas.microsoft.com/office/drawing/2014/main" id="{BDF93198-3BF2-4E9B-AF13-833E45776D9A}"/>
              </a:ext>
            </a:extLst>
          </p:cNvPr>
          <p:cNvSpPr>
            <a:spLocks noGrp="1"/>
          </p:cNvSpPr>
          <p:nvPr>
            <p:ph idx="1"/>
          </p:nvPr>
        </p:nvSpPr>
        <p:spPr>
          <a:xfrm>
            <a:off x="1631950" y="1268413"/>
            <a:ext cx="8928100" cy="4392612"/>
          </a:xfrm>
        </p:spPr>
        <p:txBody>
          <a:bodyPr/>
          <a:lstStyle/>
          <a:p>
            <a:pPr marL="0" indent="0">
              <a:buNone/>
              <a:defRPr/>
            </a:pPr>
            <a:r>
              <a:rPr lang="en-AU" sz="2800" b="1" dirty="0">
                <a:solidFill>
                  <a:srgbClr val="0070C0"/>
                </a:solidFill>
              </a:rPr>
              <a:t>Risk of International Bonds</a:t>
            </a:r>
          </a:p>
          <a:p>
            <a:pPr algn="just">
              <a:buFont typeface="Wingdings" panose="05000000000000000000" pitchFamily="2" charset="2"/>
              <a:buChar char="§"/>
              <a:defRPr/>
            </a:pPr>
            <a:r>
              <a:rPr lang="en-AU" sz="2000" b="1" dirty="0"/>
              <a:t>Interest Rate Risk</a:t>
            </a:r>
            <a:r>
              <a:rPr lang="en-AU" sz="2000" dirty="0"/>
              <a:t> – potential for the value of bonds to decline in response to rising long-term interest rates.</a:t>
            </a:r>
          </a:p>
          <a:p>
            <a:pPr algn="just">
              <a:buFont typeface="Wingdings" panose="05000000000000000000" pitchFamily="2" charset="2"/>
              <a:buChar char="§"/>
              <a:defRPr/>
            </a:pPr>
            <a:r>
              <a:rPr lang="en-AU" sz="2000" b="1" dirty="0"/>
              <a:t>Exchange Rate Risk</a:t>
            </a:r>
            <a:r>
              <a:rPr lang="en-AU" sz="2000" dirty="0"/>
              <a:t> – represents the potential for the value of bonds to decline (from the investor’s perspective) because the currency denominating the bond depreciates against the home currency.</a:t>
            </a:r>
          </a:p>
          <a:p>
            <a:pPr algn="just">
              <a:buFont typeface="Wingdings" panose="05000000000000000000" pitchFamily="2" charset="2"/>
              <a:buChar char="§"/>
              <a:defRPr/>
            </a:pPr>
            <a:r>
              <a:rPr lang="en-AU" sz="2000" b="1" dirty="0"/>
              <a:t>Liquidity Risk</a:t>
            </a:r>
            <a:r>
              <a:rPr lang="en-AU" sz="2000" dirty="0"/>
              <a:t> – represents the potential for the value of bonds to decline because there is not a consistently active market for the bonds.</a:t>
            </a:r>
          </a:p>
          <a:p>
            <a:pPr algn="just">
              <a:buFont typeface="Wingdings" panose="05000000000000000000" pitchFamily="2" charset="2"/>
              <a:buChar char="§"/>
              <a:defRPr/>
            </a:pPr>
            <a:r>
              <a:rPr lang="en-AU" sz="2000" b="1" dirty="0"/>
              <a:t>Credit Risk</a:t>
            </a:r>
            <a:r>
              <a:rPr lang="en-AU" sz="2000" dirty="0"/>
              <a:t> – represents the potential for default.</a:t>
            </a:r>
          </a:p>
          <a:p>
            <a:pPr algn="just">
              <a:buFont typeface="Wingdings" panose="05000000000000000000" pitchFamily="2" charset="2"/>
              <a:buChar char="§"/>
              <a:defRPr/>
            </a:pPr>
            <a:r>
              <a:rPr lang="en-AU" sz="2000" b="1" dirty="0"/>
              <a:t>International Integration of Credit Risk</a:t>
            </a:r>
            <a:r>
              <a:rPr lang="en-AU" sz="2000" dirty="0"/>
              <a:t> – represents the higher credit risk in one country is transmitted to another country</a:t>
            </a:r>
          </a:p>
          <a:p>
            <a:pPr>
              <a:buFont typeface="Wingdings" panose="05000000000000000000" pitchFamily="2" charset="2"/>
              <a:buChar char="§"/>
              <a:defRPr/>
            </a:pPr>
            <a:endParaRPr lang="en-AU" sz="2000" dirty="0"/>
          </a:p>
          <a:p>
            <a:pPr>
              <a:defRPr/>
            </a:pPr>
            <a:endParaRPr lang="en-AU" sz="2000" dirty="0"/>
          </a:p>
        </p:txBody>
      </p:sp>
    </p:spTree>
    <p:extLst>
      <p:ext uri="{BB962C8B-B14F-4D97-AF65-F5344CB8AC3E}">
        <p14:creationId xmlns:p14="http://schemas.microsoft.com/office/powerpoint/2010/main" val="2636851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2F92E-B13A-412F-8EC3-E0F088F8A0BD}"/>
              </a:ext>
            </a:extLst>
          </p:cNvPr>
          <p:cNvSpPr>
            <a:spLocks noGrp="1"/>
          </p:cNvSpPr>
          <p:nvPr>
            <p:ph type="title"/>
          </p:nvPr>
        </p:nvSpPr>
        <p:spPr>
          <a:xfrm>
            <a:off x="1930893" y="296771"/>
            <a:ext cx="8229600" cy="884237"/>
          </a:xfrm>
        </p:spPr>
        <p:txBody>
          <a:bodyPr>
            <a:normAutofit fontScale="90000"/>
          </a:bodyPr>
          <a:lstStyle/>
          <a:p>
            <a:pPr>
              <a:defRPr/>
            </a:pPr>
            <a:r>
              <a:rPr lang="en-AU" dirty="0"/>
              <a:t>Purchasing Power Parity (PPP)</a:t>
            </a:r>
          </a:p>
        </p:txBody>
      </p:sp>
      <p:sp>
        <p:nvSpPr>
          <p:cNvPr id="3" name="Content Placeholder 2">
            <a:extLst>
              <a:ext uri="{FF2B5EF4-FFF2-40B4-BE49-F238E27FC236}">
                <a16:creationId xmlns:a16="http://schemas.microsoft.com/office/drawing/2014/main" id="{0B95824C-B908-4C32-911E-AA867E974EA9}"/>
              </a:ext>
            </a:extLst>
          </p:cNvPr>
          <p:cNvSpPr>
            <a:spLocks noGrp="1"/>
          </p:cNvSpPr>
          <p:nvPr>
            <p:ph idx="1"/>
          </p:nvPr>
        </p:nvSpPr>
        <p:spPr>
          <a:xfrm>
            <a:off x="1233996" y="1181007"/>
            <a:ext cx="9623394" cy="5193159"/>
          </a:xfrm>
        </p:spPr>
        <p:txBody>
          <a:bodyPr/>
          <a:lstStyle/>
          <a:p>
            <a:pPr marL="0" indent="0" algn="just">
              <a:buNone/>
              <a:defRPr/>
            </a:pPr>
            <a:r>
              <a:rPr lang="en-AU" sz="2600" b="1" dirty="0">
                <a:solidFill>
                  <a:srgbClr val="0070C0"/>
                </a:solidFill>
              </a:rPr>
              <a:t>Interpretations of Purchasing Power Parity</a:t>
            </a:r>
          </a:p>
          <a:p>
            <a:pPr marL="627063" lvl="1" algn="just">
              <a:buFont typeface="Wingdings" panose="05000000000000000000" pitchFamily="2" charset="2"/>
              <a:buChar char="§"/>
              <a:defRPr/>
            </a:pPr>
            <a:r>
              <a:rPr lang="en-AU" sz="2400" dirty="0">
                <a:solidFill>
                  <a:schemeClr val="tx2">
                    <a:lumMod val="60000"/>
                    <a:lumOff val="40000"/>
                  </a:schemeClr>
                </a:solidFill>
              </a:rPr>
              <a:t>Absolute Form of PPP</a:t>
            </a:r>
          </a:p>
          <a:p>
            <a:pPr marL="627063" lvl="1" algn="just">
              <a:buFont typeface="Wingdings" panose="05000000000000000000" pitchFamily="2" charset="2"/>
              <a:buChar char="§"/>
              <a:defRPr/>
            </a:pPr>
            <a:r>
              <a:rPr lang="en-AU" sz="2400" dirty="0"/>
              <a:t>Without international barriers, consumers shift their demand to wherever prices are lower.  </a:t>
            </a:r>
          </a:p>
          <a:p>
            <a:pPr marL="627063" lvl="1" algn="just">
              <a:buFont typeface="Wingdings" panose="05000000000000000000" pitchFamily="2" charset="2"/>
              <a:buChar char="§"/>
              <a:defRPr/>
            </a:pPr>
            <a:r>
              <a:rPr lang="en-AU" sz="2400" b="1" dirty="0"/>
              <a:t>Prices of the same basket of products in two different countries should be equal </a:t>
            </a:r>
            <a:r>
              <a:rPr lang="en-AU" sz="2400" dirty="0"/>
              <a:t>when measured in common currency</a:t>
            </a:r>
          </a:p>
          <a:p>
            <a:pPr marL="627063" lvl="1" algn="just">
              <a:buFont typeface="Wingdings" panose="05000000000000000000" pitchFamily="2" charset="2"/>
              <a:buChar char="§"/>
              <a:defRPr/>
            </a:pPr>
            <a:r>
              <a:rPr lang="en-AU" sz="2400" dirty="0">
                <a:solidFill>
                  <a:schemeClr val="tx2">
                    <a:lumMod val="60000"/>
                    <a:lumOff val="40000"/>
                  </a:schemeClr>
                </a:solidFill>
              </a:rPr>
              <a:t>Relative Form of PPP</a:t>
            </a:r>
          </a:p>
          <a:p>
            <a:pPr marL="627063" lvl="1" algn="just">
              <a:buFont typeface="Wingdings" panose="05000000000000000000" pitchFamily="2" charset="2"/>
              <a:buChar char="§"/>
              <a:defRPr/>
            </a:pPr>
            <a:r>
              <a:rPr lang="en-AU" sz="2400" dirty="0"/>
              <a:t>Due to market imperfections, prices of the same basket of products in different countries will not necessarily be the same.</a:t>
            </a:r>
          </a:p>
          <a:p>
            <a:pPr marL="627063" lvl="1" algn="just">
              <a:buFont typeface="Wingdings" panose="05000000000000000000" pitchFamily="2" charset="2"/>
              <a:buChar char="§"/>
              <a:defRPr/>
            </a:pPr>
            <a:r>
              <a:rPr lang="en-AU" sz="2400" dirty="0"/>
              <a:t>However, </a:t>
            </a:r>
            <a:r>
              <a:rPr lang="en-AU" sz="2400" b="1" dirty="0"/>
              <a:t>the rate of change in prices should be similar</a:t>
            </a:r>
            <a:r>
              <a:rPr lang="en-AU" sz="2400" dirty="0"/>
              <a:t> when measured in common currency</a:t>
            </a:r>
          </a:p>
          <a:p>
            <a:pPr>
              <a:defRPr/>
            </a:pPr>
            <a:endParaRPr lang="en-AU" sz="2800" dirty="0"/>
          </a:p>
        </p:txBody>
      </p:sp>
    </p:spTree>
    <p:extLst>
      <p:ext uri="{BB962C8B-B14F-4D97-AF65-F5344CB8AC3E}">
        <p14:creationId xmlns:p14="http://schemas.microsoft.com/office/powerpoint/2010/main" val="188696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F72AD-1F2B-4D94-9678-6188484760EE}"/>
              </a:ext>
            </a:extLst>
          </p:cNvPr>
          <p:cNvSpPr>
            <a:spLocks noGrp="1"/>
          </p:cNvSpPr>
          <p:nvPr>
            <p:ph type="title"/>
          </p:nvPr>
        </p:nvSpPr>
        <p:spPr>
          <a:xfrm>
            <a:off x="1981200" y="687389"/>
            <a:ext cx="8229600" cy="884237"/>
          </a:xfrm>
        </p:spPr>
        <p:txBody>
          <a:bodyPr>
            <a:normAutofit fontScale="90000"/>
          </a:bodyPr>
          <a:lstStyle/>
          <a:p>
            <a:pPr>
              <a:defRPr/>
            </a:pPr>
            <a:r>
              <a:rPr lang="en-AU"/>
              <a:t>Purchasing Power Parity (PPP)</a:t>
            </a:r>
          </a:p>
        </p:txBody>
      </p:sp>
      <p:sp>
        <p:nvSpPr>
          <p:cNvPr id="10243" name="Content Placeholder 2">
            <a:extLst>
              <a:ext uri="{FF2B5EF4-FFF2-40B4-BE49-F238E27FC236}">
                <a16:creationId xmlns:a16="http://schemas.microsoft.com/office/drawing/2014/main" id="{1969E730-94A7-401A-BF9A-DE14535D2875}"/>
              </a:ext>
            </a:extLst>
          </p:cNvPr>
          <p:cNvSpPr>
            <a:spLocks noGrp="1"/>
          </p:cNvSpPr>
          <p:nvPr>
            <p:ph idx="1"/>
          </p:nvPr>
        </p:nvSpPr>
        <p:spPr>
          <a:xfrm>
            <a:off x="2133600" y="1628776"/>
            <a:ext cx="8001000" cy="4297363"/>
          </a:xfrm>
        </p:spPr>
        <p:txBody>
          <a:bodyPr/>
          <a:lstStyle/>
          <a:p>
            <a:pPr marL="0" indent="0">
              <a:buNone/>
              <a:defRPr/>
            </a:pPr>
            <a:r>
              <a:rPr lang="en-AU" altLang="en-US" sz="2600" b="1" dirty="0">
                <a:solidFill>
                  <a:srgbClr val="0070C0"/>
                </a:solidFill>
              </a:rPr>
              <a:t>Rationale Behind Relative PPP Theory</a:t>
            </a:r>
          </a:p>
          <a:p>
            <a:pPr algn="just">
              <a:buFont typeface="Arial" charset="0"/>
              <a:buChar char="•"/>
              <a:defRPr/>
            </a:pPr>
            <a:r>
              <a:rPr lang="en-AU" altLang="en-US" sz="2400" dirty="0">
                <a:latin typeface="Arial" charset="0"/>
                <a:cs typeface="Arial" charset="0"/>
              </a:rPr>
              <a:t>Exchange rate adjustment is necessary for the relative purchasing power to be the same whether buying products locally or from another country.</a:t>
            </a:r>
          </a:p>
          <a:p>
            <a:pPr algn="just">
              <a:buFont typeface="Arial" charset="0"/>
              <a:buChar char="•"/>
              <a:defRPr/>
            </a:pPr>
            <a:r>
              <a:rPr lang="en-AU" altLang="en-US" sz="2400" dirty="0">
                <a:latin typeface="Arial" charset="0"/>
                <a:cs typeface="Arial" charset="0"/>
              </a:rPr>
              <a:t>If the purchasing power is not equal, consumers will shift purchases to wherever products are cheaper until the purchasing power is equal.</a:t>
            </a:r>
            <a:endParaRPr lang="en-AU" altLang="en-US" sz="2800" dirty="0">
              <a:latin typeface="Arial" charset="0"/>
              <a:cs typeface="Arial" charset="0"/>
            </a:endParaRPr>
          </a:p>
        </p:txBody>
      </p:sp>
    </p:spTree>
    <p:extLst>
      <p:ext uri="{BB962C8B-B14F-4D97-AF65-F5344CB8AC3E}">
        <p14:creationId xmlns:p14="http://schemas.microsoft.com/office/powerpoint/2010/main" val="41493916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31083-F4CD-447D-A8CB-3118DA360BD9}"/>
              </a:ext>
            </a:extLst>
          </p:cNvPr>
          <p:cNvSpPr>
            <a:spLocks noGrp="1"/>
          </p:cNvSpPr>
          <p:nvPr>
            <p:ph type="title"/>
          </p:nvPr>
        </p:nvSpPr>
        <p:spPr>
          <a:xfrm>
            <a:off x="1981200" y="687389"/>
            <a:ext cx="8229600" cy="884237"/>
          </a:xfrm>
        </p:spPr>
        <p:txBody>
          <a:bodyPr>
            <a:normAutofit fontScale="90000"/>
          </a:bodyPr>
          <a:lstStyle/>
          <a:p>
            <a:pPr>
              <a:defRPr/>
            </a:pPr>
            <a:r>
              <a:rPr lang="en-AU"/>
              <a:t>Purchasing Power Parity (PPP)</a:t>
            </a:r>
          </a:p>
        </p:txBody>
      </p:sp>
      <p:sp>
        <p:nvSpPr>
          <p:cNvPr id="3" name="Content Placeholder 2">
            <a:extLst>
              <a:ext uri="{FF2B5EF4-FFF2-40B4-BE49-F238E27FC236}">
                <a16:creationId xmlns:a16="http://schemas.microsoft.com/office/drawing/2014/main" id="{2F00E847-8584-4F82-82F5-D3B66A204B9A}"/>
              </a:ext>
            </a:extLst>
          </p:cNvPr>
          <p:cNvSpPr>
            <a:spLocks noGrp="1"/>
          </p:cNvSpPr>
          <p:nvPr>
            <p:ph idx="1"/>
          </p:nvPr>
        </p:nvSpPr>
        <p:spPr/>
        <p:txBody>
          <a:bodyPr/>
          <a:lstStyle/>
          <a:p>
            <a:pPr marL="0" indent="0">
              <a:buNone/>
              <a:defRPr/>
            </a:pPr>
            <a:r>
              <a:rPr lang="en-AU" sz="2600" b="1" dirty="0">
                <a:solidFill>
                  <a:srgbClr val="0070C0"/>
                </a:solidFill>
              </a:rPr>
              <a:t>Derivation of Purchasing Power Parity</a:t>
            </a:r>
          </a:p>
          <a:p>
            <a:pPr marL="0" indent="0">
              <a:buNone/>
              <a:defRPr/>
            </a:pPr>
            <a:r>
              <a:rPr lang="en-AU" sz="2400" dirty="0"/>
              <a:t>Relationship between relative inflation rates (</a:t>
            </a:r>
            <a:r>
              <a:rPr lang="en-AU" sz="2400" i="1" dirty="0"/>
              <a:t>I</a:t>
            </a:r>
            <a:r>
              <a:rPr lang="en-AU" sz="2400" dirty="0"/>
              <a:t>) and the exchange rate (</a:t>
            </a:r>
            <a:r>
              <a:rPr lang="en-AU" sz="2400" i="1" dirty="0"/>
              <a:t>e</a:t>
            </a:r>
            <a:r>
              <a:rPr lang="en-AU" sz="2400" dirty="0"/>
              <a:t>).</a:t>
            </a:r>
          </a:p>
          <a:p>
            <a:pPr>
              <a:defRPr/>
            </a:pPr>
            <a:endParaRPr lang="en-AU" sz="2400" dirty="0"/>
          </a:p>
        </p:txBody>
      </p:sp>
      <p:graphicFrame>
        <p:nvGraphicFramePr>
          <p:cNvPr id="11268" name="Object 4">
            <a:extLst>
              <a:ext uri="{FF2B5EF4-FFF2-40B4-BE49-F238E27FC236}">
                <a16:creationId xmlns:a16="http://schemas.microsoft.com/office/drawing/2014/main" id="{74B73340-CF82-4030-9366-F8278E5E4135}"/>
              </a:ext>
            </a:extLst>
          </p:cNvPr>
          <p:cNvGraphicFramePr>
            <a:graphicFrameLocks noChangeAspect="1"/>
          </p:cNvGraphicFramePr>
          <p:nvPr/>
        </p:nvGraphicFramePr>
        <p:xfrm>
          <a:off x="4267200" y="3629026"/>
          <a:ext cx="1733550" cy="879475"/>
        </p:xfrm>
        <a:graphic>
          <a:graphicData uri="http://schemas.openxmlformats.org/presentationml/2006/ole">
            <mc:AlternateContent xmlns:mc="http://schemas.openxmlformats.org/markup-compatibility/2006">
              <mc:Choice xmlns:v="urn:schemas-microsoft-com:vml" Requires="v">
                <p:oleObj spid="_x0000_s1029" name="Equation" r:id="rId3" imgW="875920" imgH="444307" progId="Equation.3">
                  <p:embed/>
                </p:oleObj>
              </mc:Choice>
              <mc:Fallback>
                <p:oleObj name="Equation" r:id="rId3" imgW="875920" imgH="444307" progId="Equation.3">
                  <p:embed/>
                  <p:pic>
                    <p:nvPicPr>
                      <p:cNvPr id="11268" name="Object 4">
                        <a:extLst>
                          <a:ext uri="{FF2B5EF4-FFF2-40B4-BE49-F238E27FC236}">
                            <a16:creationId xmlns:a16="http://schemas.microsoft.com/office/drawing/2014/main" id="{74B73340-CF82-4030-9366-F8278E5E41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629026"/>
                        <a:ext cx="17335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7349050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0E3C9-5E4D-4319-A0EE-EE985B152B74}"/>
              </a:ext>
            </a:extLst>
          </p:cNvPr>
          <p:cNvSpPr>
            <a:spLocks noGrp="1"/>
          </p:cNvSpPr>
          <p:nvPr>
            <p:ph type="title"/>
          </p:nvPr>
        </p:nvSpPr>
        <p:spPr>
          <a:xfrm>
            <a:off x="1981200" y="600075"/>
            <a:ext cx="8229600" cy="884238"/>
          </a:xfrm>
        </p:spPr>
        <p:txBody>
          <a:bodyPr>
            <a:normAutofit fontScale="90000"/>
          </a:bodyPr>
          <a:lstStyle/>
          <a:p>
            <a:pPr>
              <a:defRPr/>
            </a:pPr>
            <a:r>
              <a:rPr lang="en-AU"/>
              <a:t>Purchasing Power Parity (PPP)</a:t>
            </a:r>
          </a:p>
        </p:txBody>
      </p:sp>
      <p:sp>
        <p:nvSpPr>
          <p:cNvPr id="3" name="Content Placeholder 2">
            <a:extLst>
              <a:ext uri="{FF2B5EF4-FFF2-40B4-BE49-F238E27FC236}">
                <a16:creationId xmlns:a16="http://schemas.microsoft.com/office/drawing/2014/main" id="{CC312027-CFB8-43A9-AD83-AC96F8F148E6}"/>
              </a:ext>
            </a:extLst>
          </p:cNvPr>
          <p:cNvSpPr>
            <a:spLocks noGrp="1"/>
          </p:cNvSpPr>
          <p:nvPr>
            <p:ph idx="1"/>
          </p:nvPr>
        </p:nvSpPr>
        <p:spPr>
          <a:xfrm>
            <a:off x="2133600" y="1484313"/>
            <a:ext cx="8001000" cy="4297362"/>
          </a:xfrm>
        </p:spPr>
        <p:txBody>
          <a:bodyPr/>
          <a:lstStyle/>
          <a:p>
            <a:pPr marL="0" indent="0">
              <a:buNone/>
              <a:defRPr/>
            </a:pPr>
            <a:r>
              <a:rPr lang="en-AU" sz="2600" b="1" dirty="0">
                <a:solidFill>
                  <a:srgbClr val="0070C0"/>
                </a:solidFill>
              </a:rPr>
              <a:t>Using PPP to Estimate Exchange Rate Effects</a:t>
            </a:r>
          </a:p>
          <a:p>
            <a:pPr algn="just">
              <a:buFont typeface="Wingdings" panose="05000000000000000000" pitchFamily="2" charset="2"/>
              <a:buChar char="§"/>
              <a:defRPr/>
            </a:pPr>
            <a:r>
              <a:rPr lang="en-AU" sz="2000" dirty="0"/>
              <a:t>The relative form of PPP can be used to estimate how an exchange rate will change in response to differential inflation rates between countries.</a:t>
            </a:r>
          </a:p>
          <a:p>
            <a:pPr algn="just">
              <a:buFont typeface="Wingdings" panose="05000000000000000000" pitchFamily="2" charset="2"/>
              <a:buChar char="§"/>
              <a:defRPr/>
            </a:pPr>
            <a:r>
              <a:rPr lang="en-AU" sz="2000" dirty="0"/>
              <a:t>International trade is the mechanism by which the inflation differential affects the exchange rate according to this theory.</a:t>
            </a:r>
          </a:p>
          <a:p>
            <a:pPr algn="just">
              <a:buFont typeface="Wingdings" panose="05000000000000000000" pitchFamily="2" charset="2"/>
              <a:buChar char="§"/>
              <a:defRPr/>
            </a:pPr>
            <a:r>
              <a:rPr lang="en-AU" sz="2000" dirty="0"/>
              <a:t>Simplified PPP relationship</a:t>
            </a:r>
          </a:p>
          <a:p>
            <a:pPr marL="0" indent="0" algn="just">
              <a:buNone/>
              <a:defRPr/>
            </a:pPr>
            <a:endParaRPr lang="en-AU" sz="2000" dirty="0"/>
          </a:p>
          <a:p>
            <a:pPr marL="0" indent="0" algn="just">
              <a:buNone/>
              <a:defRPr/>
            </a:pPr>
            <a:endParaRPr lang="en-AU" sz="1100" dirty="0"/>
          </a:p>
          <a:p>
            <a:pPr lvl="1" algn="just">
              <a:buFont typeface="Wingdings" panose="05000000000000000000" pitchFamily="2" charset="2"/>
              <a:buChar char="§"/>
              <a:defRPr/>
            </a:pPr>
            <a:r>
              <a:rPr lang="en-AU" sz="2000" dirty="0"/>
              <a:t>The percentage change in the exchange rate should be approximately equal to the difference in inflation rates between the two countries</a:t>
            </a:r>
          </a:p>
          <a:p>
            <a:pPr>
              <a:defRPr/>
            </a:pPr>
            <a:endParaRPr lang="en-AU" sz="2800" dirty="0"/>
          </a:p>
        </p:txBody>
      </p:sp>
      <p:graphicFrame>
        <p:nvGraphicFramePr>
          <p:cNvPr id="12292" name="Object 3">
            <a:extLst>
              <a:ext uri="{FF2B5EF4-FFF2-40B4-BE49-F238E27FC236}">
                <a16:creationId xmlns:a16="http://schemas.microsoft.com/office/drawing/2014/main" id="{179CD0CF-4862-4C61-9539-64C37D2BB290}"/>
              </a:ext>
            </a:extLst>
          </p:cNvPr>
          <p:cNvGraphicFramePr>
            <a:graphicFrameLocks noChangeAspect="1"/>
          </p:cNvGraphicFramePr>
          <p:nvPr>
            <p:extLst/>
          </p:nvPr>
        </p:nvGraphicFramePr>
        <p:xfrm>
          <a:off x="5219700" y="3972589"/>
          <a:ext cx="1752600" cy="574675"/>
        </p:xfrm>
        <a:graphic>
          <a:graphicData uri="http://schemas.openxmlformats.org/presentationml/2006/ole">
            <mc:AlternateContent xmlns:mc="http://schemas.openxmlformats.org/markup-compatibility/2006">
              <mc:Choice xmlns:v="urn:schemas-microsoft-com:vml" Requires="v">
                <p:oleObj spid="_x0000_s2053" name="Equation" r:id="rId3" imgW="736600" imgH="241300" progId="Equation.3">
                  <p:embed/>
                </p:oleObj>
              </mc:Choice>
              <mc:Fallback>
                <p:oleObj name="Equation" r:id="rId3" imgW="736600" imgH="241300" progId="Equation.3">
                  <p:embed/>
                  <p:pic>
                    <p:nvPicPr>
                      <p:cNvPr id="12292" name="Object 3">
                        <a:extLst>
                          <a:ext uri="{FF2B5EF4-FFF2-40B4-BE49-F238E27FC236}">
                            <a16:creationId xmlns:a16="http://schemas.microsoft.com/office/drawing/2014/main" id="{179CD0CF-4862-4C61-9539-64C37D2BB2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700" y="3972589"/>
                        <a:ext cx="1752600"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406654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41C17-5656-4C3C-80BA-ACDBA60B0F28}"/>
              </a:ext>
            </a:extLst>
          </p:cNvPr>
          <p:cNvSpPr>
            <a:spLocks noGrp="1"/>
          </p:cNvSpPr>
          <p:nvPr>
            <p:ph type="title"/>
          </p:nvPr>
        </p:nvSpPr>
        <p:spPr>
          <a:xfrm>
            <a:off x="1981200" y="314527"/>
            <a:ext cx="8229600" cy="884237"/>
          </a:xfrm>
        </p:spPr>
        <p:txBody>
          <a:bodyPr/>
          <a:lstStyle/>
          <a:p>
            <a:pPr>
              <a:defRPr/>
            </a:pPr>
            <a:r>
              <a:rPr lang="en-AU" sz="2400" dirty="0"/>
              <a:t>Summary of Purchasing Power Parity</a:t>
            </a:r>
          </a:p>
        </p:txBody>
      </p:sp>
      <p:pic>
        <p:nvPicPr>
          <p:cNvPr id="13315" name="Content Placeholder 3">
            <a:extLst>
              <a:ext uri="{FF2B5EF4-FFF2-40B4-BE49-F238E27FC236}">
                <a16:creationId xmlns:a16="http://schemas.microsoft.com/office/drawing/2014/main" id="{71457655-64EB-46CB-8B07-BA40B224F95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543712" y="1198764"/>
            <a:ext cx="4838245" cy="5337053"/>
          </a:xfrm>
        </p:spPr>
      </p:pic>
    </p:spTree>
    <p:extLst>
      <p:ext uri="{BB962C8B-B14F-4D97-AF65-F5344CB8AC3E}">
        <p14:creationId xmlns:p14="http://schemas.microsoft.com/office/powerpoint/2010/main" val="1861052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27579-0741-4409-9090-9462D694E747}"/>
              </a:ext>
            </a:extLst>
          </p:cNvPr>
          <p:cNvSpPr>
            <a:spLocks noGrp="1"/>
          </p:cNvSpPr>
          <p:nvPr>
            <p:ph type="title"/>
          </p:nvPr>
        </p:nvSpPr>
        <p:spPr>
          <a:xfrm>
            <a:off x="1998955" y="287894"/>
            <a:ext cx="8229600" cy="884237"/>
          </a:xfrm>
        </p:spPr>
        <p:txBody>
          <a:bodyPr/>
          <a:lstStyle/>
          <a:p>
            <a:pPr>
              <a:defRPr/>
            </a:pPr>
            <a:r>
              <a:rPr lang="en-AU" sz="2400" dirty="0"/>
              <a:t>Illustration of Purchasing Power Parity</a:t>
            </a:r>
          </a:p>
        </p:txBody>
      </p:sp>
      <p:pic>
        <p:nvPicPr>
          <p:cNvPr id="15363" name="Content Placeholder 4">
            <a:extLst>
              <a:ext uri="{FF2B5EF4-FFF2-40B4-BE49-F238E27FC236}">
                <a16:creationId xmlns:a16="http://schemas.microsoft.com/office/drawing/2014/main" id="{42E44FAA-65DE-467D-A496-36F33295678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083943" y="1284966"/>
            <a:ext cx="6077812" cy="4886437"/>
          </a:xfrm>
        </p:spPr>
      </p:pic>
    </p:spTree>
    <p:extLst>
      <p:ext uri="{BB962C8B-B14F-4D97-AF65-F5344CB8AC3E}">
        <p14:creationId xmlns:p14="http://schemas.microsoft.com/office/powerpoint/2010/main" val="30115323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7DCA-A2FD-481B-B2BB-9BE5D9FC6543}"/>
              </a:ext>
            </a:extLst>
          </p:cNvPr>
          <p:cNvSpPr>
            <a:spLocks noGrp="1"/>
          </p:cNvSpPr>
          <p:nvPr>
            <p:ph type="title"/>
          </p:nvPr>
        </p:nvSpPr>
        <p:spPr>
          <a:xfrm>
            <a:off x="1981200" y="687389"/>
            <a:ext cx="8229600" cy="884237"/>
          </a:xfrm>
        </p:spPr>
        <p:txBody>
          <a:bodyPr>
            <a:normAutofit fontScale="90000"/>
          </a:bodyPr>
          <a:lstStyle/>
          <a:p>
            <a:pPr>
              <a:defRPr/>
            </a:pPr>
            <a:r>
              <a:rPr lang="en-AU"/>
              <a:t>Purchasing Power Parity (PPP)</a:t>
            </a:r>
          </a:p>
        </p:txBody>
      </p:sp>
      <p:sp>
        <p:nvSpPr>
          <p:cNvPr id="3" name="Content Placeholder 2">
            <a:extLst>
              <a:ext uri="{FF2B5EF4-FFF2-40B4-BE49-F238E27FC236}">
                <a16:creationId xmlns:a16="http://schemas.microsoft.com/office/drawing/2014/main" id="{0AE07AD3-DB0A-4C19-8D36-D89F568E1608}"/>
              </a:ext>
            </a:extLst>
          </p:cNvPr>
          <p:cNvSpPr>
            <a:spLocks noGrp="1"/>
          </p:cNvSpPr>
          <p:nvPr>
            <p:ph idx="1"/>
          </p:nvPr>
        </p:nvSpPr>
        <p:spPr>
          <a:xfrm>
            <a:off x="2133600" y="1700213"/>
            <a:ext cx="8001000" cy="4297362"/>
          </a:xfrm>
        </p:spPr>
        <p:txBody>
          <a:bodyPr/>
          <a:lstStyle/>
          <a:p>
            <a:pPr marL="0" indent="0">
              <a:buNone/>
              <a:defRPr/>
            </a:pPr>
            <a:r>
              <a:rPr lang="en-AU" sz="2600" b="1" dirty="0">
                <a:solidFill>
                  <a:srgbClr val="0070C0"/>
                </a:solidFill>
              </a:rPr>
              <a:t>Graphic Analysis of Purchasing Power Parity</a:t>
            </a:r>
          </a:p>
          <a:p>
            <a:pPr algn="just">
              <a:buFont typeface="Wingdings" panose="05000000000000000000" pitchFamily="2" charset="2"/>
              <a:buChar char="§"/>
              <a:defRPr/>
            </a:pPr>
            <a:r>
              <a:rPr lang="en-AU" sz="2400" dirty="0"/>
              <a:t>Using PPP theory, we should be able to assess the potential impact of inflation on exchange rates. </a:t>
            </a:r>
          </a:p>
          <a:p>
            <a:pPr algn="just">
              <a:buFont typeface="Wingdings" panose="05000000000000000000" pitchFamily="2" charset="2"/>
              <a:buChar char="§"/>
              <a:defRPr/>
            </a:pPr>
            <a:r>
              <a:rPr lang="en-AU" sz="2400" dirty="0"/>
              <a:t>The points on the graph suggest that given an inflation differential between the home and the foreign country of X per cent, the foreign currency should adjust by X per cent due to that inflation differential.</a:t>
            </a:r>
          </a:p>
          <a:p>
            <a:pPr algn="just">
              <a:buFont typeface="Wingdings" panose="05000000000000000000" pitchFamily="2" charset="2"/>
              <a:buChar char="§"/>
              <a:defRPr/>
            </a:pPr>
            <a:r>
              <a:rPr lang="en-AU" sz="2400" dirty="0">
                <a:solidFill>
                  <a:schemeClr val="tx2">
                    <a:lumMod val="60000"/>
                    <a:lumOff val="40000"/>
                  </a:schemeClr>
                </a:solidFill>
              </a:rPr>
              <a:t>PPP Line: </a:t>
            </a:r>
            <a:r>
              <a:rPr lang="en-AU" sz="2400" dirty="0"/>
              <a:t>The diagonal line connecting all these points together.</a:t>
            </a:r>
          </a:p>
          <a:p>
            <a:pPr>
              <a:defRPr/>
            </a:pPr>
            <a:endParaRPr lang="en-AU" sz="2400" dirty="0"/>
          </a:p>
        </p:txBody>
      </p:sp>
    </p:spTree>
    <p:extLst>
      <p:ext uri="{BB962C8B-B14F-4D97-AF65-F5344CB8AC3E}">
        <p14:creationId xmlns:p14="http://schemas.microsoft.com/office/powerpoint/2010/main" val="10847898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91DD8-38F0-49BC-9877-BBCBA69A851B}"/>
              </a:ext>
            </a:extLst>
          </p:cNvPr>
          <p:cNvSpPr>
            <a:spLocks noGrp="1"/>
          </p:cNvSpPr>
          <p:nvPr>
            <p:ph type="title"/>
          </p:nvPr>
        </p:nvSpPr>
        <p:spPr>
          <a:xfrm>
            <a:off x="1852246" y="163144"/>
            <a:ext cx="8487508" cy="1070465"/>
          </a:xfrm>
        </p:spPr>
        <p:txBody>
          <a:bodyPr/>
          <a:lstStyle/>
          <a:p>
            <a:pPr>
              <a:defRPr/>
            </a:pPr>
            <a:r>
              <a:rPr lang="en-AU" sz="2400" dirty="0"/>
              <a:t>Identifying Disparity in Purchasing Power</a:t>
            </a:r>
          </a:p>
        </p:txBody>
      </p:sp>
      <p:pic>
        <p:nvPicPr>
          <p:cNvPr id="17411" name="Content Placeholder 4">
            <a:extLst>
              <a:ext uri="{FF2B5EF4-FFF2-40B4-BE49-F238E27FC236}">
                <a16:creationId xmlns:a16="http://schemas.microsoft.com/office/drawing/2014/main" id="{C58FF15E-BEF4-4E9B-97B6-1E79C4BC098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784964" y="1233609"/>
            <a:ext cx="6622072" cy="5384785"/>
          </a:xfrm>
        </p:spPr>
      </p:pic>
    </p:spTree>
    <p:extLst>
      <p:ext uri="{BB962C8B-B14F-4D97-AF65-F5344CB8AC3E}">
        <p14:creationId xmlns:p14="http://schemas.microsoft.com/office/powerpoint/2010/main" val="1890279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FB760-1849-4F64-BB3E-27E4F620364F}"/>
              </a:ext>
            </a:extLst>
          </p:cNvPr>
          <p:cNvSpPr>
            <a:spLocks noGrp="1"/>
          </p:cNvSpPr>
          <p:nvPr>
            <p:ph type="title"/>
          </p:nvPr>
        </p:nvSpPr>
        <p:spPr>
          <a:xfrm>
            <a:off x="1981200" y="687389"/>
            <a:ext cx="8229600" cy="884237"/>
          </a:xfrm>
        </p:spPr>
        <p:txBody>
          <a:bodyPr>
            <a:normAutofit fontScale="90000"/>
          </a:bodyPr>
          <a:lstStyle/>
          <a:p>
            <a:pPr>
              <a:defRPr/>
            </a:pPr>
            <a:r>
              <a:rPr lang="en-AU"/>
              <a:t>Purchasing Power Parity (PPP)</a:t>
            </a:r>
          </a:p>
        </p:txBody>
      </p:sp>
      <p:sp>
        <p:nvSpPr>
          <p:cNvPr id="3" name="Content Placeholder 2">
            <a:extLst>
              <a:ext uri="{FF2B5EF4-FFF2-40B4-BE49-F238E27FC236}">
                <a16:creationId xmlns:a16="http://schemas.microsoft.com/office/drawing/2014/main" id="{17B2712A-E359-4EA8-817B-D3F32982A10E}"/>
              </a:ext>
            </a:extLst>
          </p:cNvPr>
          <p:cNvSpPr>
            <a:spLocks noGrp="1"/>
          </p:cNvSpPr>
          <p:nvPr>
            <p:ph idx="1"/>
          </p:nvPr>
        </p:nvSpPr>
        <p:spPr>
          <a:xfrm>
            <a:off x="2133601" y="1700212"/>
            <a:ext cx="8355013" cy="4594055"/>
          </a:xfrm>
        </p:spPr>
        <p:txBody>
          <a:bodyPr/>
          <a:lstStyle/>
          <a:p>
            <a:pPr marL="0" indent="0">
              <a:buNone/>
              <a:defRPr/>
            </a:pPr>
            <a:r>
              <a:rPr lang="en-AU" sz="2600" b="1" dirty="0">
                <a:solidFill>
                  <a:srgbClr val="0070C0"/>
                </a:solidFill>
              </a:rPr>
              <a:t>Graphic Analysis of Purchasing Power Parity </a:t>
            </a:r>
            <a:r>
              <a:rPr lang="en-AU" sz="2600" dirty="0">
                <a:solidFill>
                  <a:srgbClr val="0070C0"/>
                </a:solidFill>
              </a:rPr>
              <a:t>(cont.)</a:t>
            </a:r>
          </a:p>
          <a:p>
            <a:pPr>
              <a:buFont typeface="Wingdings" panose="05000000000000000000" pitchFamily="2" charset="2"/>
              <a:buChar char="§"/>
              <a:defRPr/>
            </a:pPr>
            <a:r>
              <a:rPr lang="en-AU" sz="2400" dirty="0">
                <a:solidFill>
                  <a:schemeClr val="tx2">
                    <a:lumMod val="60000"/>
                    <a:lumOff val="40000"/>
                  </a:schemeClr>
                </a:solidFill>
              </a:rPr>
              <a:t>Purchasing Power Disparity</a:t>
            </a:r>
          </a:p>
          <a:p>
            <a:pPr marL="895350" lvl="1" indent="-495300" algn="just">
              <a:buFont typeface="Wingdings" panose="05000000000000000000" pitchFamily="2" charset="2"/>
              <a:buChar char="§"/>
              <a:defRPr/>
            </a:pPr>
            <a:r>
              <a:rPr lang="en-AU" sz="2000" dirty="0"/>
              <a:t>Any points off of the PPP line represent purchasing power disparity. </a:t>
            </a:r>
          </a:p>
          <a:p>
            <a:pPr marL="895350" lvl="1" indent="-495300" algn="just">
              <a:buFont typeface="Wingdings" panose="05000000000000000000" pitchFamily="2" charset="2"/>
              <a:buChar char="§"/>
              <a:defRPr/>
            </a:pPr>
            <a:r>
              <a:rPr lang="en-AU" sz="2000" dirty="0"/>
              <a:t>If the exchange rate does not move as PPP theory suggests, there is a disparity in the purchasing power of the two countries.</a:t>
            </a:r>
          </a:p>
          <a:p>
            <a:pPr marL="895350" lvl="1" indent="-495300" algn="just">
              <a:buFont typeface="Wingdings" panose="05000000000000000000" pitchFamily="2" charset="2"/>
              <a:buChar char="§"/>
              <a:defRPr/>
            </a:pPr>
            <a:r>
              <a:rPr lang="en-AU" sz="2000" dirty="0"/>
              <a:t>Point C represents a situation where home inflation (I</a:t>
            </a:r>
            <a:r>
              <a:rPr lang="en-AU" sz="2000" baseline="-25000" dirty="0"/>
              <a:t>h</a:t>
            </a:r>
            <a:r>
              <a:rPr lang="en-AU" sz="2000" dirty="0"/>
              <a:t>) exceeds foreign inflation (I</a:t>
            </a:r>
            <a:r>
              <a:rPr lang="en-AU" sz="2000" baseline="-25000" dirty="0"/>
              <a:t>f</a:t>
            </a:r>
            <a:r>
              <a:rPr lang="en-AU" sz="2000" dirty="0"/>
              <a:t> ) by 4 per cent. </a:t>
            </a:r>
          </a:p>
          <a:p>
            <a:pPr marL="895350" lvl="1" indent="-495300" algn="just">
              <a:buFont typeface="Wingdings" panose="05000000000000000000" pitchFamily="2" charset="2"/>
              <a:buChar char="§"/>
              <a:defRPr/>
            </a:pPr>
            <a:r>
              <a:rPr lang="en-AU" sz="2000" dirty="0"/>
              <a:t>Yet, the foreign currency appreciated by only 1 per cent in response to this inflation differential. </a:t>
            </a:r>
          </a:p>
          <a:p>
            <a:pPr marL="895350" lvl="1" indent="-495300" algn="just">
              <a:buFont typeface="Wingdings" panose="05000000000000000000" pitchFamily="2" charset="2"/>
              <a:buChar char="§"/>
              <a:defRPr/>
            </a:pPr>
            <a:r>
              <a:rPr lang="en-AU" sz="2000" dirty="0"/>
              <a:t>Consequently, purchasing power disparity exists</a:t>
            </a:r>
            <a:endParaRPr lang="en-AU" sz="2400" dirty="0"/>
          </a:p>
          <a:p>
            <a:pPr>
              <a:defRPr/>
            </a:pPr>
            <a:endParaRPr lang="en-AU" sz="2800" dirty="0"/>
          </a:p>
        </p:txBody>
      </p:sp>
    </p:spTree>
    <p:extLst>
      <p:ext uri="{BB962C8B-B14F-4D97-AF65-F5344CB8AC3E}">
        <p14:creationId xmlns:p14="http://schemas.microsoft.com/office/powerpoint/2010/main" val="27581754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24BB7-32A3-45D3-9160-CD24DC93F6F3}"/>
              </a:ext>
            </a:extLst>
          </p:cNvPr>
          <p:cNvSpPr>
            <a:spLocks noGrp="1"/>
          </p:cNvSpPr>
          <p:nvPr>
            <p:ph type="title"/>
          </p:nvPr>
        </p:nvSpPr>
        <p:spPr>
          <a:xfrm>
            <a:off x="1981200" y="687389"/>
            <a:ext cx="8229600" cy="884237"/>
          </a:xfrm>
        </p:spPr>
        <p:txBody>
          <a:bodyPr>
            <a:normAutofit fontScale="90000"/>
          </a:bodyPr>
          <a:lstStyle/>
          <a:p>
            <a:pPr>
              <a:defRPr/>
            </a:pPr>
            <a:r>
              <a:rPr lang="en-AU"/>
              <a:t>Purchasing Power Parity (PPP)</a:t>
            </a:r>
          </a:p>
        </p:txBody>
      </p:sp>
      <p:sp>
        <p:nvSpPr>
          <p:cNvPr id="3" name="Content Placeholder 2">
            <a:extLst>
              <a:ext uri="{FF2B5EF4-FFF2-40B4-BE49-F238E27FC236}">
                <a16:creationId xmlns:a16="http://schemas.microsoft.com/office/drawing/2014/main" id="{BE254EDD-7B76-4309-8846-805095A9507E}"/>
              </a:ext>
            </a:extLst>
          </p:cNvPr>
          <p:cNvSpPr>
            <a:spLocks noGrp="1"/>
          </p:cNvSpPr>
          <p:nvPr>
            <p:ph idx="1"/>
          </p:nvPr>
        </p:nvSpPr>
        <p:spPr>
          <a:xfrm>
            <a:off x="1981200" y="1685926"/>
            <a:ext cx="8001000" cy="4732629"/>
          </a:xfrm>
        </p:spPr>
        <p:txBody>
          <a:bodyPr>
            <a:normAutofit fontScale="92500" lnSpcReduction="10000"/>
          </a:bodyPr>
          <a:lstStyle/>
          <a:p>
            <a:pPr marL="0" indent="0">
              <a:buNone/>
              <a:defRPr/>
            </a:pPr>
            <a:r>
              <a:rPr lang="en-AU" sz="2600" b="1" dirty="0">
                <a:solidFill>
                  <a:srgbClr val="0070C0"/>
                </a:solidFill>
              </a:rPr>
              <a:t>Testing the Purchasing Power Parity Theory</a:t>
            </a:r>
          </a:p>
          <a:p>
            <a:pPr>
              <a:buFont typeface="Wingdings" panose="05000000000000000000" pitchFamily="2" charset="2"/>
              <a:buChar char="§"/>
              <a:defRPr/>
            </a:pPr>
            <a:r>
              <a:rPr lang="en-AU" sz="2400" dirty="0">
                <a:solidFill>
                  <a:schemeClr val="tx2">
                    <a:lumMod val="60000"/>
                    <a:lumOff val="40000"/>
                  </a:schemeClr>
                </a:solidFill>
              </a:rPr>
              <a:t>Simple test of PPP </a:t>
            </a:r>
          </a:p>
          <a:p>
            <a:pPr algn="just">
              <a:buFont typeface="Wingdings" panose="05000000000000000000" pitchFamily="2" charset="2"/>
              <a:buChar char="§"/>
              <a:defRPr/>
            </a:pPr>
            <a:r>
              <a:rPr lang="en-AU" sz="2200" dirty="0"/>
              <a:t>Choose two countries (such as the United States and a foreign country) and compare the differential in their inflation rates to the percentage change in the foreign currency’s value during several time periods</a:t>
            </a:r>
          </a:p>
          <a:p>
            <a:pPr algn="just">
              <a:buFont typeface="Wingdings" panose="05000000000000000000" pitchFamily="2" charset="2"/>
              <a:buChar char="§"/>
              <a:defRPr/>
            </a:pPr>
            <a:r>
              <a:rPr lang="en-AU" sz="2400" dirty="0">
                <a:solidFill>
                  <a:schemeClr val="tx2">
                    <a:lumMod val="60000"/>
                    <a:lumOff val="40000"/>
                  </a:schemeClr>
                </a:solidFill>
              </a:rPr>
              <a:t>Statistical Test of PPP</a:t>
            </a:r>
          </a:p>
          <a:p>
            <a:pPr algn="just">
              <a:spcBef>
                <a:spcPct val="0"/>
              </a:spcBef>
              <a:buFont typeface="Wingdings" panose="05000000000000000000" pitchFamily="2" charset="2"/>
              <a:buChar char="§"/>
              <a:defRPr/>
            </a:pPr>
            <a:r>
              <a:rPr lang="en-AU" sz="2200" dirty="0"/>
              <a:t>Apply regression analysis to historical exchange rates and inflation differentials</a:t>
            </a:r>
          </a:p>
          <a:p>
            <a:pPr algn="just">
              <a:buFont typeface="Wingdings" panose="05000000000000000000" pitchFamily="2" charset="2"/>
              <a:buChar char="§"/>
              <a:defRPr/>
            </a:pPr>
            <a:r>
              <a:rPr lang="en-AU" sz="2400" dirty="0">
                <a:solidFill>
                  <a:schemeClr val="tx2">
                    <a:lumMod val="60000"/>
                    <a:lumOff val="40000"/>
                  </a:schemeClr>
                </a:solidFill>
              </a:rPr>
              <a:t>Results of Statistical Tests of PPP</a:t>
            </a:r>
          </a:p>
          <a:p>
            <a:pPr algn="just">
              <a:spcBef>
                <a:spcPct val="0"/>
              </a:spcBef>
              <a:buFont typeface="Wingdings" panose="05000000000000000000" pitchFamily="2" charset="2"/>
              <a:buChar char="§"/>
              <a:defRPr/>
            </a:pPr>
            <a:r>
              <a:rPr lang="en-AU" sz="2200" dirty="0"/>
              <a:t>Deviations from PPP are not as pronounced for longer time periods, but they still exist. Thus, reliance on PPP to derive a forecast of the exchange rate is subject to significant error, even when applied to long-term forecasts</a:t>
            </a:r>
          </a:p>
          <a:p>
            <a:pPr>
              <a:defRPr/>
            </a:pPr>
            <a:endParaRPr lang="en-AU" sz="2400" dirty="0"/>
          </a:p>
        </p:txBody>
      </p:sp>
    </p:spTree>
    <p:extLst>
      <p:ext uri="{BB962C8B-B14F-4D97-AF65-F5344CB8AC3E}">
        <p14:creationId xmlns:p14="http://schemas.microsoft.com/office/powerpoint/2010/main" val="2120010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0D788-79EB-44BD-84EA-CE247DF9B53B}"/>
              </a:ext>
            </a:extLst>
          </p:cNvPr>
          <p:cNvSpPr>
            <a:spLocks noGrp="1"/>
          </p:cNvSpPr>
          <p:nvPr>
            <p:ph type="title"/>
          </p:nvPr>
        </p:nvSpPr>
        <p:spPr>
          <a:xfrm>
            <a:off x="1438183" y="470517"/>
            <a:ext cx="9019712" cy="1101109"/>
          </a:xfrm>
        </p:spPr>
        <p:txBody>
          <a:bodyPr>
            <a:normAutofit fontScale="90000"/>
          </a:bodyPr>
          <a:lstStyle/>
          <a:p>
            <a:pPr>
              <a:defRPr/>
            </a:pPr>
            <a:r>
              <a:rPr lang="en-AU" sz="2400" dirty="0"/>
              <a:t>Comparison of Annual Inflation Differentials and Exchange Rate Movements for Four Major Countries</a:t>
            </a:r>
          </a:p>
        </p:txBody>
      </p:sp>
      <p:pic>
        <p:nvPicPr>
          <p:cNvPr id="19459" name="Content Placeholder 3">
            <a:extLst>
              <a:ext uri="{FF2B5EF4-FFF2-40B4-BE49-F238E27FC236}">
                <a16:creationId xmlns:a16="http://schemas.microsoft.com/office/drawing/2014/main" id="{188CC192-099B-4DA8-9AA3-5F9308EC97F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287712" y="1571626"/>
            <a:ext cx="5931347" cy="4641849"/>
          </a:xfrm>
        </p:spPr>
      </p:pic>
    </p:spTree>
    <p:extLst>
      <p:ext uri="{BB962C8B-B14F-4D97-AF65-F5344CB8AC3E}">
        <p14:creationId xmlns:p14="http://schemas.microsoft.com/office/powerpoint/2010/main" val="3085258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BDF0C-171C-48A6-8411-1DD56DF9ABE0}"/>
              </a:ext>
            </a:extLst>
          </p:cNvPr>
          <p:cNvSpPr>
            <a:spLocks noGrp="1"/>
          </p:cNvSpPr>
          <p:nvPr>
            <p:ph type="title"/>
          </p:nvPr>
        </p:nvSpPr>
        <p:spPr>
          <a:xfrm>
            <a:off x="1981200" y="687389"/>
            <a:ext cx="8229600" cy="884237"/>
          </a:xfrm>
        </p:spPr>
        <p:txBody>
          <a:bodyPr>
            <a:normAutofit fontScale="90000"/>
          </a:bodyPr>
          <a:lstStyle/>
          <a:p>
            <a:pPr>
              <a:defRPr/>
            </a:pPr>
            <a:r>
              <a:rPr lang="en-AU"/>
              <a:t>Purchasing Power Parity (PPP)</a:t>
            </a:r>
          </a:p>
        </p:txBody>
      </p:sp>
      <p:sp>
        <p:nvSpPr>
          <p:cNvPr id="3" name="Content Placeholder 2">
            <a:extLst>
              <a:ext uri="{FF2B5EF4-FFF2-40B4-BE49-F238E27FC236}">
                <a16:creationId xmlns:a16="http://schemas.microsoft.com/office/drawing/2014/main" id="{10AA0CC5-8215-4549-8DB2-3B31E2D977AC}"/>
              </a:ext>
            </a:extLst>
          </p:cNvPr>
          <p:cNvSpPr>
            <a:spLocks noGrp="1"/>
          </p:cNvSpPr>
          <p:nvPr>
            <p:ph idx="1"/>
          </p:nvPr>
        </p:nvSpPr>
        <p:spPr>
          <a:xfrm>
            <a:off x="2133600" y="1773238"/>
            <a:ext cx="8001000" cy="4297362"/>
          </a:xfrm>
        </p:spPr>
        <p:txBody>
          <a:bodyPr/>
          <a:lstStyle/>
          <a:p>
            <a:pPr marL="0" indent="0">
              <a:buNone/>
              <a:defRPr/>
            </a:pPr>
            <a:r>
              <a:rPr lang="en-AU" sz="2600" b="1" dirty="0">
                <a:solidFill>
                  <a:srgbClr val="0070C0"/>
                </a:solidFill>
              </a:rPr>
              <a:t>Testing the Purchasing Power Parity Theory</a:t>
            </a:r>
            <a:endParaRPr lang="en-AU" sz="2600" dirty="0">
              <a:solidFill>
                <a:srgbClr val="0070C0"/>
              </a:solidFill>
            </a:endParaRPr>
          </a:p>
          <a:p>
            <a:pPr>
              <a:buFont typeface="Wingdings" panose="05000000000000000000" pitchFamily="2" charset="2"/>
              <a:buChar char="§"/>
              <a:defRPr/>
            </a:pPr>
            <a:r>
              <a:rPr lang="en-AU" sz="2400" dirty="0">
                <a:solidFill>
                  <a:schemeClr val="tx2">
                    <a:lumMod val="60000"/>
                    <a:lumOff val="40000"/>
                  </a:schemeClr>
                </a:solidFill>
              </a:rPr>
              <a:t>Limitation of PPP Tests</a:t>
            </a:r>
          </a:p>
          <a:p>
            <a:pPr lvl="1" indent="-342900" algn="just">
              <a:buFont typeface="Wingdings" panose="05000000000000000000" pitchFamily="2" charset="2"/>
              <a:buChar char="§"/>
              <a:defRPr/>
            </a:pPr>
            <a:r>
              <a:rPr lang="en-AU" sz="2200" dirty="0"/>
              <a:t>Results  vary with the base period used.</a:t>
            </a:r>
          </a:p>
          <a:p>
            <a:pPr lvl="1" indent="-342900" algn="just">
              <a:buFont typeface="Wingdings" panose="05000000000000000000" pitchFamily="2" charset="2"/>
              <a:buChar char="§"/>
              <a:defRPr/>
            </a:pPr>
            <a:r>
              <a:rPr lang="en-AU" sz="2200" dirty="0"/>
              <a:t>Base period chosen should reflect an equilibrium position since subsequent periods are evaluated in comparison to it. </a:t>
            </a:r>
          </a:p>
          <a:p>
            <a:pPr lvl="1" indent="-342900" algn="just">
              <a:buFont typeface="Wingdings" panose="05000000000000000000" pitchFamily="2" charset="2"/>
              <a:buChar char="§"/>
              <a:defRPr/>
            </a:pPr>
            <a:r>
              <a:rPr lang="en-AU" sz="2200" dirty="0"/>
              <a:t>If a base period is used when the foreign currency was relatively weak for reasons other than high inflation, most subsequent periods could show higher appreciation of that currency than what would be predicted by PPP.</a:t>
            </a:r>
          </a:p>
          <a:p>
            <a:pPr>
              <a:defRPr/>
            </a:pPr>
            <a:endParaRPr lang="en-AU" dirty="0"/>
          </a:p>
        </p:txBody>
      </p:sp>
    </p:spTree>
    <p:extLst>
      <p:ext uri="{BB962C8B-B14F-4D97-AF65-F5344CB8AC3E}">
        <p14:creationId xmlns:p14="http://schemas.microsoft.com/office/powerpoint/2010/main" val="1338413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75D02E-F0B6-4301-9E3C-04A1F6BEB8E2}"/>
              </a:ext>
            </a:extLst>
          </p:cNvPr>
          <p:cNvSpPr>
            <a:spLocks noGrp="1"/>
          </p:cNvSpPr>
          <p:nvPr>
            <p:ph idx="1"/>
          </p:nvPr>
        </p:nvSpPr>
        <p:spPr>
          <a:xfrm>
            <a:off x="2133600" y="1219200"/>
            <a:ext cx="8001000" cy="4730750"/>
          </a:xfrm>
        </p:spPr>
        <p:txBody>
          <a:bodyPr/>
          <a:lstStyle/>
          <a:p>
            <a:pPr marL="0" indent="0">
              <a:buNone/>
              <a:defRPr/>
            </a:pPr>
            <a:r>
              <a:rPr lang="en-AU" sz="2600" b="1" dirty="0">
                <a:solidFill>
                  <a:srgbClr val="0070C0"/>
                </a:solidFill>
              </a:rPr>
              <a:t>Why Purchasing Power Parity Does Not Hold</a:t>
            </a:r>
          </a:p>
          <a:p>
            <a:pPr>
              <a:buFont typeface="Wingdings" panose="05000000000000000000" pitchFamily="2" charset="2"/>
              <a:buChar char="§"/>
              <a:defRPr/>
            </a:pPr>
            <a:r>
              <a:rPr lang="en-AU" sz="2400" dirty="0">
                <a:solidFill>
                  <a:schemeClr val="tx2">
                    <a:lumMod val="60000"/>
                    <a:lumOff val="40000"/>
                  </a:schemeClr>
                </a:solidFill>
              </a:rPr>
              <a:t>Confounding effects</a:t>
            </a:r>
          </a:p>
          <a:p>
            <a:pPr lvl="1" indent="-342900">
              <a:buFont typeface="Wingdings" panose="05000000000000000000" pitchFamily="2" charset="2"/>
              <a:buChar char="§"/>
              <a:defRPr/>
            </a:pPr>
            <a:r>
              <a:rPr lang="en-AU" sz="1600" dirty="0"/>
              <a:t>A change in a country’s spot rate is driven by more than the inflation differential between two countries:</a:t>
            </a:r>
          </a:p>
          <a:p>
            <a:pPr lvl="1" indent="-342900">
              <a:buFont typeface="Wingdings" panose="05000000000000000000" pitchFamily="2" charset="2"/>
              <a:buChar char="§"/>
              <a:defRPr/>
            </a:pPr>
            <a:endParaRPr lang="en-AU" sz="1600" dirty="0"/>
          </a:p>
          <a:p>
            <a:pPr marL="400050" lvl="1" indent="0">
              <a:buNone/>
              <a:defRPr/>
            </a:pPr>
            <a:endParaRPr lang="en-AU" sz="1600" dirty="0"/>
          </a:p>
          <a:p>
            <a:pPr marL="400050" lvl="1" indent="0">
              <a:buNone/>
              <a:defRPr/>
            </a:pPr>
            <a:endParaRPr lang="en-AU" sz="1800" dirty="0"/>
          </a:p>
          <a:p>
            <a:pPr marL="400050" lvl="1" indent="0">
              <a:buNone/>
              <a:defRPr/>
            </a:pPr>
            <a:endParaRPr lang="en-AU" sz="1800" dirty="0"/>
          </a:p>
          <a:p>
            <a:pPr marL="400050" lvl="1" indent="0">
              <a:buNone/>
              <a:defRPr/>
            </a:pPr>
            <a:endParaRPr lang="en-AU" sz="1800" dirty="0"/>
          </a:p>
          <a:p>
            <a:pPr marL="400050" lvl="1" indent="0">
              <a:buNone/>
              <a:defRPr/>
            </a:pPr>
            <a:endParaRPr lang="en-AU" sz="1800" dirty="0"/>
          </a:p>
          <a:p>
            <a:pPr marL="400050" lvl="1" indent="0">
              <a:buNone/>
              <a:defRPr/>
            </a:pPr>
            <a:endParaRPr lang="en-AU" sz="1800" dirty="0"/>
          </a:p>
          <a:p>
            <a:pPr marL="400050" lvl="1" indent="0">
              <a:buNone/>
              <a:defRPr/>
            </a:pPr>
            <a:endParaRPr lang="en-AU" sz="1800" dirty="0"/>
          </a:p>
          <a:p>
            <a:pPr marL="400050" lvl="1" indent="0">
              <a:buNone/>
              <a:defRPr/>
            </a:pPr>
            <a:endParaRPr lang="en-AU" sz="1800" dirty="0"/>
          </a:p>
          <a:p>
            <a:pPr marL="400050" lvl="1" indent="0">
              <a:buNone/>
              <a:defRPr/>
            </a:pPr>
            <a:endParaRPr lang="en-AU" sz="1600" dirty="0"/>
          </a:p>
          <a:p>
            <a:pPr marL="400050" lvl="1" indent="0">
              <a:buNone/>
              <a:defRPr/>
            </a:pPr>
            <a:r>
              <a:rPr lang="en-AU" sz="1600" dirty="0"/>
              <a:t>Since the exchange rate movement is not driven solely by ΔINF, the</a:t>
            </a:r>
            <a:endParaRPr lang="en-AU" sz="2000" dirty="0"/>
          </a:p>
        </p:txBody>
      </p:sp>
      <p:sp>
        <p:nvSpPr>
          <p:cNvPr id="4" name="Title 1">
            <a:extLst>
              <a:ext uri="{FF2B5EF4-FFF2-40B4-BE49-F238E27FC236}">
                <a16:creationId xmlns:a16="http://schemas.microsoft.com/office/drawing/2014/main" id="{763E080B-AF3B-488E-80BE-4ED863602802}"/>
              </a:ext>
            </a:extLst>
          </p:cNvPr>
          <p:cNvSpPr>
            <a:spLocks noGrp="1"/>
          </p:cNvSpPr>
          <p:nvPr>
            <p:ph type="title"/>
          </p:nvPr>
        </p:nvSpPr>
        <p:spPr>
          <a:xfrm>
            <a:off x="1981200" y="384175"/>
            <a:ext cx="8229600" cy="884238"/>
          </a:xfrm>
        </p:spPr>
        <p:txBody>
          <a:bodyPr/>
          <a:lstStyle/>
          <a:p>
            <a:pPr>
              <a:defRPr/>
            </a:pPr>
            <a:r>
              <a:rPr lang="en-AU" sz="3200"/>
              <a:t>Purchasing Power Parity (PPP)</a:t>
            </a:r>
          </a:p>
        </p:txBody>
      </p:sp>
      <p:pic>
        <p:nvPicPr>
          <p:cNvPr id="21508" name="Picture 4">
            <a:extLst>
              <a:ext uri="{FF2B5EF4-FFF2-40B4-BE49-F238E27FC236}">
                <a16:creationId xmlns:a16="http://schemas.microsoft.com/office/drawing/2014/main" id="{43A5A23F-BB16-49FF-BF54-741A3836ED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1" y="2636839"/>
            <a:ext cx="749141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07158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0F5E89-4AC2-4E79-A646-8D99DD67F5F4}"/>
              </a:ext>
            </a:extLst>
          </p:cNvPr>
          <p:cNvSpPr>
            <a:spLocks noGrp="1"/>
          </p:cNvSpPr>
          <p:nvPr>
            <p:ph idx="1"/>
          </p:nvPr>
        </p:nvSpPr>
        <p:spPr/>
        <p:txBody>
          <a:bodyPr/>
          <a:lstStyle/>
          <a:p>
            <a:pPr marL="0" indent="0">
              <a:buNone/>
              <a:defRPr/>
            </a:pPr>
            <a:r>
              <a:rPr lang="en-AU" sz="2600" b="1" dirty="0">
                <a:solidFill>
                  <a:srgbClr val="0070C0"/>
                </a:solidFill>
              </a:rPr>
              <a:t>Why Purchasing Power Parity Does Not Hold </a:t>
            </a:r>
            <a:r>
              <a:rPr lang="en-AU" sz="2600" dirty="0">
                <a:solidFill>
                  <a:srgbClr val="0070C0"/>
                </a:solidFill>
              </a:rPr>
              <a:t>(cont.)</a:t>
            </a:r>
          </a:p>
          <a:p>
            <a:pPr>
              <a:buFont typeface="Wingdings" panose="05000000000000000000" pitchFamily="2" charset="2"/>
              <a:buChar char="§"/>
              <a:defRPr/>
            </a:pPr>
            <a:r>
              <a:rPr lang="en-AU" sz="2400" dirty="0">
                <a:solidFill>
                  <a:schemeClr val="tx2">
                    <a:lumMod val="60000"/>
                    <a:lumOff val="40000"/>
                  </a:schemeClr>
                </a:solidFill>
              </a:rPr>
              <a:t>No Substitutes for Traded Goods</a:t>
            </a:r>
          </a:p>
          <a:p>
            <a:pPr lvl="1" indent="-342900">
              <a:buFont typeface="Wingdings" panose="05000000000000000000" pitchFamily="2" charset="2"/>
              <a:buChar char="§"/>
              <a:defRPr/>
            </a:pPr>
            <a:r>
              <a:rPr lang="en-AU" sz="2200" dirty="0"/>
              <a:t>If substitute goods are not available domestically, consumers may not stop buying imported goods</a:t>
            </a:r>
          </a:p>
          <a:p>
            <a:pPr marL="0" indent="0">
              <a:buNone/>
              <a:defRPr/>
            </a:pPr>
            <a:endParaRPr lang="en-AU" dirty="0"/>
          </a:p>
        </p:txBody>
      </p:sp>
      <p:sp>
        <p:nvSpPr>
          <p:cNvPr id="4" name="Title 1">
            <a:extLst>
              <a:ext uri="{FF2B5EF4-FFF2-40B4-BE49-F238E27FC236}">
                <a16:creationId xmlns:a16="http://schemas.microsoft.com/office/drawing/2014/main" id="{F83141D4-BB64-48CF-80D1-7C1D6A0DF430}"/>
              </a:ext>
            </a:extLst>
          </p:cNvPr>
          <p:cNvSpPr>
            <a:spLocks noGrp="1"/>
          </p:cNvSpPr>
          <p:nvPr>
            <p:ph type="title"/>
          </p:nvPr>
        </p:nvSpPr>
        <p:spPr>
          <a:xfrm>
            <a:off x="1981200" y="687389"/>
            <a:ext cx="8229600" cy="884237"/>
          </a:xfrm>
        </p:spPr>
        <p:txBody>
          <a:bodyPr>
            <a:normAutofit fontScale="90000"/>
          </a:bodyPr>
          <a:lstStyle/>
          <a:p>
            <a:pPr>
              <a:defRPr/>
            </a:pPr>
            <a:r>
              <a:rPr lang="en-AU"/>
              <a:t>Purchasing Power Parity (PPP)</a:t>
            </a:r>
          </a:p>
        </p:txBody>
      </p:sp>
    </p:spTree>
    <p:extLst>
      <p:ext uri="{BB962C8B-B14F-4D97-AF65-F5344CB8AC3E}">
        <p14:creationId xmlns:p14="http://schemas.microsoft.com/office/powerpoint/2010/main" val="1457945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40856-31DA-469F-B4A5-5A42807BBCF1}"/>
              </a:ext>
            </a:extLst>
          </p:cNvPr>
          <p:cNvSpPr>
            <a:spLocks noGrp="1"/>
          </p:cNvSpPr>
          <p:nvPr>
            <p:ph type="title"/>
          </p:nvPr>
        </p:nvSpPr>
        <p:spPr>
          <a:xfrm>
            <a:off x="1233996" y="656949"/>
            <a:ext cx="9110154" cy="914678"/>
          </a:xfrm>
        </p:spPr>
        <p:txBody>
          <a:bodyPr>
            <a:normAutofit fontScale="90000"/>
          </a:bodyPr>
          <a:lstStyle/>
          <a:p>
            <a:pPr>
              <a:defRPr/>
            </a:pPr>
            <a:r>
              <a:rPr lang="en-AU" dirty="0"/>
              <a:t>International Fisher Effect (IFE)</a:t>
            </a:r>
          </a:p>
        </p:txBody>
      </p:sp>
      <p:sp>
        <p:nvSpPr>
          <p:cNvPr id="3" name="Content Placeholder 2">
            <a:extLst>
              <a:ext uri="{FF2B5EF4-FFF2-40B4-BE49-F238E27FC236}">
                <a16:creationId xmlns:a16="http://schemas.microsoft.com/office/drawing/2014/main" id="{AB6545ED-D09C-4AAB-8E9B-DC72E9529B0D}"/>
              </a:ext>
            </a:extLst>
          </p:cNvPr>
          <p:cNvSpPr>
            <a:spLocks noGrp="1"/>
          </p:cNvSpPr>
          <p:nvPr>
            <p:ph idx="1"/>
          </p:nvPr>
        </p:nvSpPr>
        <p:spPr/>
        <p:txBody>
          <a:bodyPr/>
          <a:lstStyle/>
          <a:p>
            <a:pPr marL="0" indent="0">
              <a:lnSpc>
                <a:spcPct val="90000"/>
              </a:lnSpc>
              <a:buNone/>
              <a:defRPr/>
            </a:pPr>
            <a:r>
              <a:rPr lang="en-AU" sz="2800" b="1" dirty="0">
                <a:solidFill>
                  <a:srgbClr val="0070C0"/>
                </a:solidFill>
              </a:rPr>
              <a:t>Fisher effect</a:t>
            </a:r>
          </a:p>
          <a:p>
            <a:pPr>
              <a:lnSpc>
                <a:spcPct val="90000"/>
              </a:lnSpc>
              <a:buFont typeface="Wingdings" panose="05000000000000000000" pitchFamily="2" charset="2"/>
              <a:buChar char="§"/>
              <a:defRPr/>
            </a:pPr>
            <a:r>
              <a:rPr lang="en-AU" sz="2400" dirty="0"/>
              <a:t>Suggests that the nominal interest rate contains two components:</a:t>
            </a:r>
          </a:p>
          <a:p>
            <a:pPr lvl="1">
              <a:lnSpc>
                <a:spcPct val="90000"/>
              </a:lnSpc>
              <a:buFont typeface="Wingdings" panose="05000000000000000000" pitchFamily="2" charset="2"/>
              <a:buChar char="§"/>
              <a:defRPr/>
            </a:pPr>
            <a:r>
              <a:rPr lang="en-AU" sz="2200" dirty="0"/>
              <a:t>Expected inflation rate</a:t>
            </a:r>
          </a:p>
          <a:p>
            <a:pPr lvl="1">
              <a:lnSpc>
                <a:spcPct val="90000"/>
              </a:lnSpc>
              <a:buFont typeface="Wingdings" panose="05000000000000000000" pitchFamily="2" charset="2"/>
              <a:buChar char="§"/>
              <a:defRPr/>
            </a:pPr>
            <a:r>
              <a:rPr lang="en-AU" sz="2200" dirty="0"/>
              <a:t>Real interest rate.</a:t>
            </a:r>
          </a:p>
          <a:p>
            <a:pPr>
              <a:lnSpc>
                <a:spcPct val="90000"/>
              </a:lnSpc>
              <a:buFont typeface="Wingdings" panose="05000000000000000000" pitchFamily="2" charset="2"/>
              <a:buChar char="§"/>
              <a:defRPr/>
            </a:pPr>
            <a:r>
              <a:rPr lang="en-AU" sz="2400" dirty="0">
                <a:solidFill>
                  <a:schemeClr val="tx2">
                    <a:lumMod val="60000"/>
                    <a:lumOff val="40000"/>
                  </a:schemeClr>
                </a:solidFill>
              </a:rPr>
              <a:t>The real rate of interest</a:t>
            </a:r>
            <a:r>
              <a:rPr lang="en-AU" sz="2400" b="1" dirty="0"/>
              <a:t> </a:t>
            </a:r>
          </a:p>
          <a:p>
            <a:pPr>
              <a:lnSpc>
                <a:spcPct val="90000"/>
              </a:lnSpc>
              <a:buFont typeface="Wingdings" panose="05000000000000000000" pitchFamily="2" charset="2"/>
              <a:buChar char="§"/>
              <a:defRPr/>
            </a:pPr>
            <a:r>
              <a:rPr lang="en-AU" sz="2400" dirty="0"/>
              <a:t>Represents the return on the investment to savers after accounting for expected inflation</a:t>
            </a:r>
          </a:p>
          <a:p>
            <a:pPr>
              <a:defRPr/>
            </a:pPr>
            <a:endParaRPr lang="en-AU" dirty="0"/>
          </a:p>
        </p:txBody>
      </p:sp>
    </p:spTree>
    <p:extLst>
      <p:ext uri="{BB962C8B-B14F-4D97-AF65-F5344CB8AC3E}">
        <p14:creationId xmlns:p14="http://schemas.microsoft.com/office/powerpoint/2010/main" val="40553556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A0C384-6E50-4711-A5C8-22CCE6AC05D1}"/>
              </a:ext>
            </a:extLst>
          </p:cNvPr>
          <p:cNvSpPr>
            <a:spLocks noGrp="1"/>
          </p:cNvSpPr>
          <p:nvPr>
            <p:ph idx="1"/>
          </p:nvPr>
        </p:nvSpPr>
        <p:spPr>
          <a:xfrm>
            <a:off x="1491449" y="1766656"/>
            <a:ext cx="9374819" cy="4234649"/>
          </a:xfrm>
        </p:spPr>
        <p:txBody>
          <a:bodyPr>
            <a:normAutofit/>
          </a:bodyPr>
          <a:lstStyle/>
          <a:p>
            <a:pPr marL="0" indent="0">
              <a:lnSpc>
                <a:spcPct val="90000"/>
              </a:lnSpc>
              <a:buNone/>
              <a:defRPr/>
            </a:pPr>
            <a:r>
              <a:rPr lang="en-AU" sz="2600" b="1" dirty="0">
                <a:solidFill>
                  <a:srgbClr val="0070C0"/>
                </a:solidFill>
              </a:rPr>
              <a:t>Using the IFE to Predict Exchange Rate Movements</a:t>
            </a:r>
          </a:p>
          <a:p>
            <a:pPr>
              <a:lnSpc>
                <a:spcPct val="90000"/>
              </a:lnSpc>
              <a:buFont typeface="Wingdings" panose="05000000000000000000" pitchFamily="2" charset="2"/>
              <a:buChar char="§"/>
              <a:defRPr/>
            </a:pPr>
            <a:r>
              <a:rPr lang="en-AU" sz="2400" dirty="0">
                <a:solidFill>
                  <a:schemeClr val="tx2">
                    <a:lumMod val="60000"/>
                    <a:lumOff val="40000"/>
                  </a:schemeClr>
                </a:solidFill>
              </a:rPr>
              <a:t>Apply the Fisher Effect to Derive Expected Inflation per Country</a:t>
            </a:r>
          </a:p>
          <a:p>
            <a:pPr lvl="1" algn="just">
              <a:lnSpc>
                <a:spcPct val="90000"/>
              </a:lnSpc>
              <a:buFont typeface="Wingdings" panose="05000000000000000000" pitchFamily="2" charset="2"/>
              <a:buChar char="§"/>
              <a:defRPr/>
            </a:pPr>
            <a:r>
              <a:rPr lang="en-AU" sz="2000" dirty="0"/>
              <a:t>The first step is to derive the expected inflation rates of the two countries based on the Fisher effect. </a:t>
            </a:r>
          </a:p>
          <a:p>
            <a:pPr lvl="1" algn="just">
              <a:lnSpc>
                <a:spcPct val="90000"/>
              </a:lnSpc>
              <a:buFont typeface="Wingdings" panose="05000000000000000000" pitchFamily="2" charset="2"/>
              <a:buChar char="§"/>
              <a:defRPr/>
            </a:pPr>
            <a:r>
              <a:rPr lang="en-AU" sz="2000" dirty="0"/>
              <a:t>The Fisher effect suggests that nominal interest rates of two countries differ because of the difference in expected inflation between the two countries.</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Rely on PPP to Estimate the Exchange Rate Movement </a:t>
            </a:r>
          </a:p>
          <a:p>
            <a:pPr lvl="1" algn="just">
              <a:lnSpc>
                <a:spcPct val="90000"/>
              </a:lnSpc>
              <a:buFont typeface="Wingdings" panose="05000000000000000000" pitchFamily="2" charset="2"/>
              <a:buChar char="§"/>
              <a:defRPr/>
            </a:pPr>
            <a:r>
              <a:rPr lang="en-AU" sz="2000" dirty="0"/>
              <a:t>The second step of the international Fisher effect is to apply the theory of PPP to determine how the exchange rate would change in response to those expected inflation rates of the two countries.</a:t>
            </a:r>
          </a:p>
          <a:p>
            <a:pPr>
              <a:defRPr/>
            </a:pPr>
            <a:endParaRPr lang="en-AU" sz="2800" dirty="0"/>
          </a:p>
        </p:txBody>
      </p:sp>
      <p:sp>
        <p:nvSpPr>
          <p:cNvPr id="4" name="Title 1">
            <a:extLst>
              <a:ext uri="{FF2B5EF4-FFF2-40B4-BE49-F238E27FC236}">
                <a16:creationId xmlns:a16="http://schemas.microsoft.com/office/drawing/2014/main" id="{1C299465-3737-4CCA-A9F0-7706034DFC4A}"/>
              </a:ext>
            </a:extLst>
          </p:cNvPr>
          <p:cNvSpPr>
            <a:spLocks noGrp="1"/>
          </p:cNvSpPr>
          <p:nvPr>
            <p:ph type="title"/>
          </p:nvPr>
        </p:nvSpPr>
        <p:spPr>
          <a:xfrm>
            <a:off x="1981200" y="687389"/>
            <a:ext cx="8229600" cy="884237"/>
          </a:xfrm>
        </p:spPr>
        <p:txBody>
          <a:bodyPr/>
          <a:lstStyle/>
          <a:p>
            <a:pPr>
              <a:defRPr/>
            </a:pPr>
            <a:r>
              <a:rPr lang="en-AU" sz="3200"/>
              <a:t>International Fisher Effect (IFE)</a:t>
            </a:r>
          </a:p>
        </p:txBody>
      </p:sp>
    </p:spTree>
    <p:extLst>
      <p:ext uri="{BB962C8B-B14F-4D97-AF65-F5344CB8AC3E}">
        <p14:creationId xmlns:p14="http://schemas.microsoft.com/office/powerpoint/2010/main" val="9640754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3BB1DE-0125-407F-8527-6671DE6FDA1C}"/>
              </a:ext>
            </a:extLst>
          </p:cNvPr>
          <p:cNvSpPr>
            <a:spLocks noGrp="1"/>
          </p:cNvSpPr>
          <p:nvPr>
            <p:ph idx="1"/>
          </p:nvPr>
        </p:nvSpPr>
        <p:spPr>
          <a:xfrm>
            <a:off x="1677880" y="1196976"/>
            <a:ext cx="8753382" cy="4752975"/>
          </a:xfrm>
        </p:spPr>
        <p:txBody>
          <a:bodyPr>
            <a:normAutofit/>
          </a:bodyPr>
          <a:lstStyle/>
          <a:p>
            <a:pPr marL="0" indent="0">
              <a:lnSpc>
                <a:spcPct val="90000"/>
              </a:lnSpc>
              <a:buNone/>
              <a:defRPr/>
            </a:pPr>
            <a:r>
              <a:rPr lang="en-AU" sz="2600" b="1" dirty="0">
                <a:solidFill>
                  <a:srgbClr val="0070C0"/>
                </a:solidFill>
              </a:rPr>
              <a:t>Implications of the International Fisher Effect</a:t>
            </a:r>
          </a:p>
          <a:p>
            <a:pPr marL="231775" indent="-231775" algn="just">
              <a:lnSpc>
                <a:spcPct val="90000"/>
              </a:lnSpc>
              <a:buFont typeface="Wingdings" panose="05000000000000000000" pitchFamily="2" charset="2"/>
              <a:buChar char="§"/>
              <a:defRPr/>
            </a:pPr>
            <a:r>
              <a:rPr lang="en-AU" sz="2000" dirty="0"/>
              <a:t>International Fisher effect (IFE) theory suggests that currencies with high interest rates will have high expected inflation (due to the Fisher effect).</a:t>
            </a:r>
          </a:p>
          <a:p>
            <a:pPr marL="231775" indent="-231775" algn="just">
              <a:lnSpc>
                <a:spcPct val="90000"/>
              </a:lnSpc>
              <a:buFont typeface="Wingdings" panose="05000000000000000000" pitchFamily="2" charset="2"/>
              <a:buChar char="§"/>
              <a:defRPr/>
            </a:pPr>
            <a:r>
              <a:rPr lang="en-AU" sz="2000" dirty="0"/>
              <a:t>Relatively high inflation will cause the currencies to depreciate (due to the PPP effect).</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Implications of the IFE for Foreign Investors </a:t>
            </a:r>
          </a:p>
          <a:p>
            <a:pPr marL="511175" lvl="1" algn="just">
              <a:lnSpc>
                <a:spcPct val="90000"/>
              </a:lnSpc>
              <a:buFont typeface="Wingdings" panose="05000000000000000000" pitchFamily="2" charset="2"/>
              <a:buChar char="§"/>
              <a:defRPr/>
            </a:pPr>
            <a:r>
              <a:rPr lang="en-AU" sz="2000" dirty="0"/>
              <a:t>Implications are similar for foreign investors who attempt to capitalise on relatively high Australian interest rates. </a:t>
            </a:r>
          </a:p>
          <a:p>
            <a:pPr marL="511175" lvl="1" algn="just">
              <a:lnSpc>
                <a:spcPct val="90000"/>
              </a:lnSpc>
              <a:buFont typeface="Wingdings" panose="05000000000000000000" pitchFamily="2" charset="2"/>
              <a:buChar char="§"/>
              <a:defRPr/>
            </a:pPr>
            <a:r>
              <a:rPr lang="en-AU" sz="2000" dirty="0"/>
              <a:t>Foreign investors will be adversely affected by the effects of a relatively high Australian inflation rate if they try to capitalise on the high Australian interest rates.</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Implications of the IFE for Two Non-Australian Currencies </a:t>
            </a:r>
          </a:p>
          <a:p>
            <a:pPr marL="511175" lvl="1" algn="just">
              <a:lnSpc>
                <a:spcPct val="90000"/>
              </a:lnSpc>
              <a:buFont typeface="Wingdings" panose="05000000000000000000" pitchFamily="2" charset="2"/>
              <a:buChar char="§"/>
              <a:defRPr/>
            </a:pPr>
            <a:r>
              <a:rPr lang="en-AU" sz="2000" dirty="0"/>
              <a:t>IFE theory can be applied to any exchange rate, even exchange rates that involve two non-Australian currencies.</a:t>
            </a:r>
          </a:p>
          <a:p>
            <a:pPr>
              <a:defRPr/>
            </a:pPr>
            <a:endParaRPr lang="en-AU" sz="2400" dirty="0"/>
          </a:p>
        </p:txBody>
      </p:sp>
      <p:sp>
        <p:nvSpPr>
          <p:cNvPr id="4" name="Title 1">
            <a:extLst>
              <a:ext uri="{FF2B5EF4-FFF2-40B4-BE49-F238E27FC236}">
                <a16:creationId xmlns:a16="http://schemas.microsoft.com/office/drawing/2014/main" id="{71B44DC2-BE95-4F7B-BAC1-85B5C9EC73A8}"/>
              </a:ext>
            </a:extLst>
          </p:cNvPr>
          <p:cNvSpPr>
            <a:spLocks noGrp="1"/>
          </p:cNvSpPr>
          <p:nvPr>
            <p:ph type="title"/>
          </p:nvPr>
        </p:nvSpPr>
        <p:spPr>
          <a:xfrm>
            <a:off x="1384917" y="260351"/>
            <a:ext cx="9232776" cy="581025"/>
          </a:xfrm>
        </p:spPr>
        <p:txBody>
          <a:bodyPr>
            <a:normAutofit fontScale="90000"/>
          </a:bodyPr>
          <a:lstStyle/>
          <a:p>
            <a:pPr>
              <a:defRPr/>
            </a:pPr>
            <a:r>
              <a:rPr lang="en-AU" dirty="0"/>
              <a:t>International Fisher Effect (IFE)</a:t>
            </a:r>
          </a:p>
        </p:txBody>
      </p:sp>
    </p:spTree>
    <p:extLst>
      <p:ext uri="{BB962C8B-B14F-4D97-AF65-F5344CB8AC3E}">
        <p14:creationId xmlns:p14="http://schemas.microsoft.com/office/powerpoint/2010/main" val="1243342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0A5B6-3139-4FAA-8041-F71B6D1445AF}"/>
              </a:ext>
            </a:extLst>
          </p:cNvPr>
          <p:cNvSpPr>
            <a:spLocks noGrp="1"/>
          </p:cNvSpPr>
          <p:nvPr>
            <p:ph type="title"/>
          </p:nvPr>
        </p:nvSpPr>
        <p:spPr>
          <a:xfrm>
            <a:off x="1981200" y="687389"/>
            <a:ext cx="8229600" cy="884237"/>
          </a:xfrm>
        </p:spPr>
        <p:txBody>
          <a:bodyPr/>
          <a:lstStyle/>
          <a:p>
            <a:pPr>
              <a:defRPr/>
            </a:pPr>
            <a:r>
              <a:rPr lang="en-AU" sz="2400" dirty="0"/>
              <a:t>International Fisher Effect from Various Investor Perspectives</a:t>
            </a:r>
          </a:p>
        </p:txBody>
      </p:sp>
      <p:pic>
        <p:nvPicPr>
          <p:cNvPr id="26627" name="Content Placeholder 4">
            <a:extLst>
              <a:ext uri="{FF2B5EF4-FFF2-40B4-BE49-F238E27FC236}">
                <a16:creationId xmlns:a16="http://schemas.microsoft.com/office/drawing/2014/main" id="{E7B4DE10-EC4B-4259-B36F-F118A0E5461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531079" y="1571626"/>
            <a:ext cx="9129842" cy="4521200"/>
          </a:xfrm>
        </p:spPr>
      </p:pic>
    </p:spTree>
    <p:extLst>
      <p:ext uri="{BB962C8B-B14F-4D97-AF65-F5344CB8AC3E}">
        <p14:creationId xmlns:p14="http://schemas.microsoft.com/office/powerpoint/2010/main" val="35585170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EF54BB-8A9F-45F6-B52B-0802B9241539}"/>
              </a:ext>
            </a:extLst>
          </p:cNvPr>
          <p:cNvSpPr>
            <a:spLocks noGrp="1"/>
          </p:cNvSpPr>
          <p:nvPr>
            <p:ph idx="1"/>
          </p:nvPr>
        </p:nvSpPr>
        <p:spPr/>
        <p:txBody>
          <a:bodyPr/>
          <a:lstStyle/>
          <a:p>
            <a:pPr marL="0" indent="0">
              <a:buNone/>
              <a:defRPr/>
            </a:pPr>
            <a:r>
              <a:rPr lang="en-AU" sz="2800" b="1" dirty="0">
                <a:solidFill>
                  <a:srgbClr val="0070C0"/>
                </a:solidFill>
              </a:rPr>
              <a:t>Derivation of the International Fisher Effect</a:t>
            </a:r>
          </a:p>
          <a:p>
            <a:pPr>
              <a:buFont typeface="Wingdings" panose="05000000000000000000" pitchFamily="2" charset="2"/>
              <a:buChar char="§"/>
              <a:defRPr/>
            </a:pPr>
            <a:r>
              <a:rPr lang="en-AU" sz="2400" dirty="0"/>
              <a:t>Relationship between the interest rate (</a:t>
            </a:r>
            <a:r>
              <a:rPr lang="en-AU" sz="2400" i="1" dirty="0"/>
              <a:t>i</a:t>
            </a:r>
            <a:r>
              <a:rPr lang="en-AU" sz="2400" dirty="0"/>
              <a:t>) differential between two countries and expected exchange rate (</a:t>
            </a:r>
            <a:r>
              <a:rPr lang="en-AU" sz="2400" i="1" dirty="0"/>
              <a:t>e</a:t>
            </a:r>
            <a:r>
              <a:rPr lang="en-AU" sz="2400" dirty="0"/>
              <a:t>)</a:t>
            </a:r>
          </a:p>
          <a:p>
            <a:pPr marL="495300" indent="-495300">
              <a:buFont typeface="Wingdings" pitchFamily="2" charset="2"/>
              <a:buAutoNum type="arabicPeriod"/>
              <a:defRPr/>
            </a:pPr>
            <a:endParaRPr lang="en-AU" sz="2400" dirty="0"/>
          </a:p>
          <a:p>
            <a:pPr marL="495300" indent="-495300">
              <a:buFont typeface="Wingdings" pitchFamily="2" charset="2"/>
              <a:buAutoNum type="arabicPeriod"/>
              <a:defRPr/>
            </a:pPr>
            <a:endParaRPr lang="en-AU" sz="2400" dirty="0"/>
          </a:p>
          <a:p>
            <a:pPr marL="495300" indent="-495300">
              <a:buFont typeface="Wingdings" pitchFamily="2" charset="2"/>
              <a:buAutoNum type="arabicPeriod"/>
              <a:defRPr/>
            </a:pPr>
            <a:endParaRPr lang="en-AU" sz="2400" dirty="0"/>
          </a:p>
          <a:p>
            <a:pPr>
              <a:defRPr/>
            </a:pPr>
            <a:endParaRPr lang="en-AU" sz="2400" dirty="0"/>
          </a:p>
        </p:txBody>
      </p:sp>
      <p:sp>
        <p:nvSpPr>
          <p:cNvPr id="4" name="Title 1">
            <a:extLst>
              <a:ext uri="{FF2B5EF4-FFF2-40B4-BE49-F238E27FC236}">
                <a16:creationId xmlns:a16="http://schemas.microsoft.com/office/drawing/2014/main" id="{E87815B4-4A8D-4AAD-9DC1-E34F287465B0}"/>
              </a:ext>
            </a:extLst>
          </p:cNvPr>
          <p:cNvSpPr>
            <a:spLocks noGrp="1"/>
          </p:cNvSpPr>
          <p:nvPr>
            <p:ph type="title"/>
          </p:nvPr>
        </p:nvSpPr>
        <p:spPr>
          <a:xfrm>
            <a:off x="1580225" y="687389"/>
            <a:ext cx="9117367" cy="884237"/>
          </a:xfrm>
        </p:spPr>
        <p:txBody>
          <a:bodyPr>
            <a:normAutofit fontScale="90000"/>
          </a:bodyPr>
          <a:lstStyle/>
          <a:p>
            <a:pPr>
              <a:defRPr/>
            </a:pPr>
            <a:r>
              <a:rPr lang="en-AU" dirty="0"/>
              <a:t>International Fisher Effect (IFE)</a:t>
            </a:r>
          </a:p>
        </p:txBody>
      </p:sp>
      <p:graphicFrame>
        <p:nvGraphicFramePr>
          <p:cNvPr id="27652" name="Object 4">
            <a:extLst>
              <a:ext uri="{FF2B5EF4-FFF2-40B4-BE49-F238E27FC236}">
                <a16:creationId xmlns:a16="http://schemas.microsoft.com/office/drawing/2014/main" id="{C47335FD-D49C-44D6-B8A4-742C682FC658}"/>
              </a:ext>
            </a:extLst>
          </p:cNvPr>
          <p:cNvGraphicFramePr>
            <a:graphicFrameLocks noChangeAspect="1"/>
          </p:cNvGraphicFramePr>
          <p:nvPr/>
        </p:nvGraphicFramePr>
        <p:xfrm>
          <a:off x="4114800" y="3570289"/>
          <a:ext cx="1936750" cy="1011237"/>
        </p:xfrm>
        <a:graphic>
          <a:graphicData uri="http://schemas.openxmlformats.org/presentationml/2006/ole">
            <mc:AlternateContent xmlns:mc="http://schemas.openxmlformats.org/markup-compatibility/2006">
              <mc:Choice xmlns:v="urn:schemas-microsoft-com:vml" Requires="v">
                <p:oleObj spid="_x0000_s3077" name="Equation" r:id="rId3" imgW="850531" imgH="444307" progId="Equation.3">
                  <p:embed/>
                </p:oleObj>
              </mc:Choice>
              <mc:Fallback>
                <p:oleObj name="Equation" r:id="rId3" imgW="850531" imgH="444307" progId="Equation.3">
                  <p:embed/>
                  <p:pic>
                    <p:nvPicPr>
                      <p:cNvPr id="27652" name="Object 4">
                        <a:extLst>
                          <a:ext uri="{FF2B5EF4-FFF2-40B4-BE49-F238E27FC236}">
                            <a16:creationId xmlns:a16="http://schemas.microsoft.com/office/drawing/2014/main" id="{C47335FD-D49C-44D6-B8A4-742C682FC6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3570289"/>
                        <a:ext cx="1936750" cy="101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364618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137F4F-F82E-4B38-ADCA-01215CE64CC8}"/>
              </a:ext>
            </a:extLst>
          </p:cNvPr>
          <p:cNvSpPr>
            <a:spLocks noGrp="1"/>
          </p:cNvSpPr>
          <p:nvPr>
            <p:ph idx="1"/>
          </p:nvPr>
        </p:nvSpPr>
        <p:spPr>
          <a:xfrm>
            <a:off x="1703389" y="908050"/>
            <a:ext cx="8785225" cy="5329238"/>
          </a:xfrm>
        </p:spPr>
        <p:txBody>
          <a:bodyPr/>
          <a:lstStyle/>
          <a:p>
            <a:pPr marL="0" indent="0">
              <a:buNone/>
              <a:defRPr/>
            </a:pPr>
            <a:r>
              <a:rPr lang="en-AU" sz="2600" b="1" dirty="0">
                <a:solidFill>
                  <a:srgbClr val="0070C0"/>
                </a:solidFill>
              </a:rPr>
              <a:t>Derivation of the International Fisher Effect </a:t>
            </a:r>
            <a:r>
              <a:rPr lang="en-AU" sz="2600" dirty="0">
                <a:solidFill>
                  <a:srgbClr val="0070C0"/>
                </a:solidFill>
              </a:rPr>
              <a:t>(cont.)</a:t>
            </a:r>
          </a:p>
          <a:p>
            <a:pPr>
              <a:buFont typeface="Wingdings" panose="05000000000000000000" pitchFamily="2" charset="2"/>
              <a:buChar char="§"/>
              <a:defRPr/>
            </a:pPr>
            <a:r>
              <a:rPr lang="en-AU" sz="2400" dirty="0">
                <a:solidFill>
                  <a:schemeClr val="tx2">
                    <a:lumMod val="60000"/>
                    <a:lumOff val="40000"/>
                  </a:schemeClr>
                </a:solidFill>
              </a:rPr>
              <a:t>Numerical example based on derivation of the IFE</a:t>
            </a:r>
          </a:p>
          <a:p>
            <a:pPr marL="0" indent="0" algn="just">
              <a:buNone/>
              <a:defRPr/>
            </a:pPr>
            <a:r>
              <a:rPr lang="en-AU" sz="2000" dirty="0"/>
              <a:t>Assume that the interest rate on a one-year insured home country bank deposit is 11 per cent, and the interest rate on a 1-year insured foreign bank deposit is 12 per cent. For the actual returns of these two investments to be similar from the perspective of investors in the home country, the foreign currency would have to change over the investment horizon by the following percentage:</a:t>
            </a:r>
          </a:p>
          <a:p>
            <a:pPr marL="0" indent="0">
              <a:buNone/>
              <a:defRPr/>
            </a:pPr>
            <a:endParaRPr lang="en-AU" sz="1800" dirty="0"/>
          </a:p>
          <a:p>
            <a:pPr marL="0" indent="0">
              <a:buNone/>
              <a:defRPr/>
            </a:pPr>
            <a:endParaRPr lang="en-AU" sz="1800" dirty="0"/>
          </a:p>
          <a:p>
            <a:pPr marL="0" indent="0">
              <a:buNone/>
              <a:defRPr/>
            </a:pPr>
            <a:endParaRPr lang="en-AU" sz="2000" dirty="0"/>
          </a:p>
          <a:p>
            <a:pPr marL="0" indent="0">
              <a:buNone/>
              <a:defRPr/>
            </a:pPr>
            <a:endParaRPr lang="en-AU" sz="1800" dirty="0"/>
          </a:p>
          <a:p>
            <a:pPr marL="0" indent="0">
              <a:buNone/>
              <a:defRPr/>
            </a:pPr>
            <a:endParaRPr lang="en-AU" sz="1800" dirty="0"/>
          </a:p>
          <a:p>
            <a:pPr marL="0" indent="0">
              <a:buNone/>
              <a:defRPr/>
            </a:pPr>
            <a:endParaRPr lang="en-AU" sz="1800" dirty="0"/>
          </a:p>
          <a:p>
            <a:pPr marL="0" indent="0">
              <a:buNone/>
              <a:defRPr/>
            </a:pPr>
            <a:endParaRPr lang="en-AU" sz="1800" dirty="0"/>
          </a:p>
        </p:txBody>
      </p:sp>
      <p:sp>
        <p:nvSpPr>
          <p:cNvPr id="4" name="Title 1">
            <a:extLst>
              <a:ext uri="{FF2B5EF4-FFF2-40B4-BE49-F238E27FC236}">
                <a16:creationId xmlns:a16="http://schemas.microsoft.com/office/drawing/2014/main" id="{07D80DBB-F74B-42B4-B59F-01E5F5568861}"/>
              </a:ext>
            </a:extLst>
          </p:cNvPr>
          <p:cNvSpPr>
            <a:spLocks noGrp="1"/>
          </p:cNvSpPr>
          <p:nvPr>
            <p:ph type="title"/>
          </p:nvPr>
        </p:nvSpPr>
        <p:spPr>
          <a:xfrm>
            <a:off x="1981200" y="260351"/>
            <a:ext cx="8229600" cy="576263"/>
          </a:xfrm>
        </p:spPr>
        <p:txBody>
          <a:bodyPr/>
          <a:lstStyle/>
          <a:p>
            <a:pPr>
              <a:defRPr/>
            </a:pPr>
            <a:r>
              <a:rPr lang="en-AU" sz="3200"/>
              <a:t>International Fisher Effect (IFE)</a:t>
            </a:r>
          </a:p>
        </p:txBody>
      </p:sp>
      <p:graphicFrame>
        <p:nvGraphicFramePr>
          <p:cNvPr id="28676" name="Object 4">
            <a:extLst>
              <a:ext uri="{FF2B5EF4-FFF2-40B4-BE49-F238E27FC236}">
                <a16:creationId xmlns:a16="http://schemas.microsoft.com/office/drawing/2014/main" id="{278689E1-B55A-4E01-986F-E8AFFC7DFF24}"/>
              </a:ext>
            </a:extLst>
          </p:cNvPr>
          <p:cNvGraphicFramePr>
            <a:graphicFrameLocks noChangeAspect="1"/>
          </p:cNvGraphicFramePr>
          <p:nvPr/>
        </p:nvGraphicFramePr>
        <p:xfrm>
          <a:off x="4876800" y="3716339"/>
          <a:ext cx="1644650" cy="858837"/>
        </p:xfrm>
        <a:graphic>
          <a:graphicData uri="http://schemas.openxmlformats.org/presentationml/2006/ole">
            <mc:AlternateContent xmlns:mc="http://schemas.openxmlformats.org/markup-compatibility/2006">
              <mc:Choice xmlns:v="urn:schemas-microsoft-com:vml" Requires="v">
                <p:oleObj spid="_x0000_s4107" name="Equation" r:id="rId3" imgW="850531" imgH="444307" progId="Equation.3">
                  <p:embed/>
                </p:oleObj>
              </mc:Choice>
              <mc:Fallback>
                <p:oleObj name="Equation" r:id="rId3" imgW="850531" imgH="444307" progId="Equation.3">
                  <p:embed/>
                  <p:pic>
                    <p:nvPicPr>
                      <p:cNvPr id="28676" name="Object 4">
                        <a:extLst>
                          <a:ext uri="{FF2B5EF4-FFF2-40B4-BE49-F238E27FC236}">
                            <a16:creationId xmlns:a16="http://schemas.microsoft.com/office/drawing/2014/main" id="{278689E1-B55A-4E01-986F-E8AFFC7DFF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3716339"/>
                        <a:ext cx="1644650"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677" name="Object 4">
            <a:extLst>
              <a:ext uri="{FF2B5EF4-FFF2-40B4-BE49-F238E27FC236}">
                <a16:creationId xmlns:a16="http://schemas.microsoft.com/office/drawing/2014/main" id="{38AC6E34-EAEA-4E83-90DE-F6B8671B6C58}"/>
              </a:ext>
            </a:extLst>
          </p:cNvPr>
          <p:cNvGraphicFramePr>
            <a:graphicFrameLocks noChangeAspect="1"/>
          </p:cNvGraphicFramePr>
          <p:nvPr/>
        </p:nvGraphicFramePr>
        <p:xfrm>
          <a:off x="4876801" y="4581526"/>
          <a:ext cx="1839913" cy="760413"/>
        </p:xfrm>
        <a:graphic>
          <a:graphicData uri="http://schemas.openxmlformats.org/presentationml/2006/ole">
            <mc:AlternateContent xmlns:mc="http://schemas.openxmlformats.org/markup-compatibility/2006">
              <mc:Choice xmlns:v="urn:schemas-microsoft-com:vml" Requires="v">
                <p:oleObj spid="_x0000_s4108" name="Equation" r:id="rId5" imgW="952087" imgH="393529" progId="Equation.3">
                  <p:embed/>
                </p:oleObj>
              </mc:Choice>
              <mc:Fallback>
                <p:oleObj name="Equation" r:id="rId5" imgW="952087" imgH="393529" progId="Equation.3">
                  <p:embed/>
                  <p:pic>
                    <p:nvPicPr>
                      <p:cNvPr id="28677" name="Object 4">
                        <a:extLst>
                          <a:ext uri="{FF2B5EF4-FFF2-40B4-BE49-F238E27FC236}">
                            <a16:creationId xmlns:a16="http://schemas.microsoft.com/office/drawing/2014/main" id="{38AC6E34-EAEA-4E83-90DE-F6B8671B6C5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1" y="4581526"/>
                        <a:ext cx="1839913" cy="76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678" name="Object 4">
            <a:extLst>
              <a:ext uri="{FF2B5EF4-FFF2-40B4-BE49-F238E27FC236}">
                <a16:creationId xmlns:a16="http://schemas.microsoft.com/office/drawing/2014/main" id="{1F29FE4D-8D9E-40F0-9932-20385835B2A8}"/>
              </a:ext>
            </a:extLst>
          </p:cNvPr>
          <p:cNvGraphicFramePr>
            <a:graphicFrameLocks noChangeAspect="1"/>
          </p:cNvGraphicFramePr>
          <p:nvPr/>
        </p:nvGraphicFramePr>
        <p:xfrm>
          <a:off x="4876800" y="5300664"/>
          <a:ext cx="2698750" cy="465137"/>
        </p:xfrm>
        <a:graphic>
          <a:graphicData uri="http://schemas.openxmlformats.org/presentationml/2006/ole">
            <mc:AlternateContent xmlns:mc="http://schemas.openxmlformats.org/markup-compatibility/2006">
              <mc:Choice xmlns:v="urn:schemas-microsoft-com:vml" Requires="v">
                <p:oleObj spid="_x0000_s4109" name="Equation" r:id="rId7" imgW="1397000" imgH="241300" progId="Equation.3">
                  <p:embed/>
                </p:oleObj>
              </mc:Choice>
              <mc:Fallback>
                <p:oleObj name="Equation" r:id="rId7" imgW="1397000" imgH="241300" progId="Equation.3">
                  <p:embed/>
                  <p:pic>
                    <p:nvPicPr>
                      <p:cNvPr id="28678" name="Object 4">
                        <a:extLst>
                          <a:ext uri="{FF2B5EF4-FFF2-40B4-BE49-F238E27FC236}">
                            <a16:creationId xmlns:a16="http://schemas.microsoft.com/office/drawing/2014/main" id="{1F29FE4D-8D9E-40F0-9932-20385835B2A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76800" y="5300664"/>
                        <a:ext cx="26987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156405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4E1F-C5D9-42DA-AA9A-5D0A47946301}"/>
              </a:ext>
            </a:extLst>
          </p:cNvPr>
          <p:cNvSpPr>
            <a:spLocks noGrp="1"/>
          </p:cNvSpPr>
          <p:nvPr>
            <p:ph type="title"/>
          </p:nvPr>
        </p:nvSpPr>
        <p:spPr>
          <a:xfrm>
            <a:off x="1981200" y="687389"/>
            <a:ext cx="8229600" cy="884237"/>
          </a:xfrm>
        </p:spPr>
        <p:txBody>
          <a:bodyPr/>
          <a:lstStyle/>
          <a:p>
            <a:pPr>
              <a:defRPr/>
            </a:pPr>
            <a:r>
              <a:rPr lang="en-AU" sz="2400" dirty="0"/>
              <a:t>Summary of International Fisher Effect</a:t>
            </a:r>
          </a:p>
        </p:txBody>
      </p:sp>
      <p:pic>
        <p:nvPicPr>
          <p:cNvPr id="29699" name="Content Placeholder 4">
            <a:extLst>
              <a:ext uri="{FF2B5EF4-FFF2-40B4-BE49-F238E27FC236}">
                <a16:creationId xmlns:a16="http://schemas.microsoft.com/office/drawing/2014/main" id="{C4E06EED-DF41-4272-8590-BD3D2D72721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317875" y="1773238"/>
            <a:ext cx="5454650" cy="4297362"/>
          </a:xfrm>
        </p:spPr>
      </p:pic>
    </p:spTree>
    <p:extLst>
      <p:ext uri="{BB962C8B-B14F-4D97-AF65-F5344CB8AC3E}">
        <p14:creationId xmlns:p14="http://schemas.microsoft.com/office/powerpoint/2010/main" val="20883475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26FFD-27C9-47BD-9850-48CD38285003}"/>
              </a:ext>
            </a:extLst>
          </p:cNvPr>
          <p:cNvSpPr>
            <a:spLocks noGrp="1"/>
          </p:cNvSpPr>
          <p:nvPr>
            <p:ph idx="1"/>
          </p:nvPr>
        </p:nvSpPr>
        <p:spPr>
          <a:xfrm>
            <a:off x="2133600" y="2057401"/>
            <a:ext cx="8001000" cy="2811463"/>
          </a:xfrm>
        </p:spPr>
        <p:txBody>
          <a:bodyPr/>
          <a:lstStyle/>
          <a:p>
            <a:pPr marL="0" indent="0">
              <a:buNone/>
              <a:defRPr/>
            </a:pPr>
            <a:r>
              <a:rPr lang="en-AU" sz="2600" b="1" dirty="0">
                <a:solidFill>
                  <a:srgbClr val="0070C0"/>
                </a:solidFill>
              </a:rPr>
              <a:t>Derivation of the International Fisher Effect </a:t>
            </a:r>
            <a:r>
              <a:rPr lang="en-AU" sz="2600" dirty="0">
                <a:solidFill>
                  <a:srgbClr val="0070C0"/>
                </a:solidFill>
              </a:rPr>
              <a:t>(cont.)</a:t>
            </a:r>
          </a:p>
          <a:p>
            <a:pPr>
              <a:buFont typeface="Wingdings" panose="05000000000000000000" pitchFamily="2" charset="2"/>
              <a:buChar char="§"/>
              <a:defRPr/>
            </a:pPr>
            <a:r>
              <a:rPr lang="en-AU" sz="2400" dirty="0">
                <a:solidFill>
                  <a:schemeClr val="tx2">
                    <a:lumMod val="60000"/>
                    <a:lumOff val="40000"/>
                  </a:schemeClr>
                </a:solidFill>
              </a:rPr>
              <a:t>Simplified relationship</a:t>
            </a:r>
          </a:p>
          <a:p>
            <a:pPr>
              <a:defRPr/>
            </a:pPr>
            <a:endParaRPr lang="en-AU" sz="2400" dirty="0"/>
          </a:p>
        </p:txBody>
      </p:sp>
      <p:sp>
        <p:nvSpPr>
          <p:cNvPr id="4" name="Title 1">
            <a:extLst>
              <a:ext uri="{FF2B5EF4-FFF2-40B4-BE49-F238E27FC236}">
                <a16:creationId xmlns:a16="http://schemas.microsoft.com/office/drawing/2014/main" id="{882D649E-9901-4407-914B-6F3D476122F1}"/>
              </a:ext>
            </a:extLst>
          </p:cNvPr>
          <p:cNvSpPr>
            <a:spLocks noGrp="1"/>
          </p:cNvSpPr>
          <p:nvPr>
            <p:ph type="title"/>
          </p:nvPr>
        </p:nvSpPr>
        <p:spPr>
          <a:xfrm>
            <a:off x="1981200" y="687389"/>
            <a:ext cx="8229600" cy="884237"/>
          </a:xfrm>
        </p:spPr>
        <p:txBody>
          <a:bodyPr>
            <a:normAutofit fontScale="90000"/>
          </a:bodyPr>
          <a:lstStyle/>
          <a:p>
            <a:pPr>
              <a:defRPr/>
            </a:pPr>
            <a:r>
              <a:rPr lang="en-AU" dirty="0"/>
              <a:t>International Fisher Effect (IFE)</a:t>
            </a:r>
          </a:p>
        </p:txBody>
      </p:sp>
      <p:graphicFrame>
        <p:nvGraphicFramePr>
          <p:cNvPr id="30724" name="Object 5">
            <a:extLst>
              <a:ext uri="{FF2B5EF4-FFF2-40B4-BE49-F238E27FC236}">
                <a16:creationId xmlns:a16="http://schemas.microsoft.com/office/drawing/2014/main" id="{990C46F6-3023-47F1-931A-570B87F726C3}"/>
              </a:ext>
            </a:extLst>
          </p:cNvPr>
          <p:cNvGraphicFramePr>
            <a:graphicFrameLocks noChangeAspect="1"/>
          </p:cNvGraphicFramePr>
          <p:nvPr/>
        </p:nvGraphicFramePr>
        <p:xfrm>
          <a:off x="4135438" y="3367089"/>
          <a:ext cx="1600200" cy="638175"/>
        </p:xfrm>
        <a:graphic>
          <a:graphicData uri="http://schemas.openxmlformats.org/presentationml/2006/ole">
            <mc:AlternateContent xmlns:mc="http://schemas.openxmlformats.org/markup-compatibility/2006">
              <mc:Choice xmlns:v="urn:schemas-microsoft-com:vml" Requires="v">
                <p:oleObj spid="_x0000_s5125" name="Equation" r:id="rId3" imgW="685800" imgH="241300" progId="Equation.3">
                  <p:embed/>
                </p:oleObj>
              </mc:Choice>
              <mc:Fallback>
                <p:oleObj name="Equation" r:id="rId3" imgW="685800" imgH="241300" progId="Equation.3">
                  <p:embed/>
                  <p:pic>
                    <p:nvPicPr>
                      <p:cNvPr id="30724" name="Object 5">
                        <a:extLst>
                          <a:ext uri="{FF2B5EF4-FFF2-40B4-BE49-F238E27FC236}">
                            <a16:creationId xmlns:a16="http://schemas.microsoft.com/office/drawing/2014/main" id="{990C46F6-3023-47F1-931A-570B87F726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5438" y="3367089"/>
                        <a:ext cx="16002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0885970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366F4-C12F-419A-AB36-1E5E4BFF5DE5}"/>
              </a:ext>
            </a:extLst>
          </p:cNvPr>
          <p:cNvSpPr>
            <a:spLocks noGrp="1"/>
          </p:cNvSpPr>
          <p:nvPr>
            <p:ph type="title"/>
          </p:nvPr>
        </p:nvSpPr>
        <p:spPr>
          <a:xfrm>
            <a:off x="532659" y="687389"/>
            <a:ext cx="10564427" cy="884237"/>
          </a:xfrm>
        </p:spPr>
        <p:txBody>
          <a:bodyPr/>
          <a:lstStyle/>
          <a:p>
            <a:pPr>
              <a:defRPr/>
            </a:pPr>
            <a:r>
              <a:rPr lang="en-AU" sz="2400" dirty="0"/>
              <a:t>Illustration of IFE Line (When Exchange Rate Changes Perfectly Offset Interest Rate Differentials)</a:t>
            </a:r>
          </a:p>
        </p:txBody>
      </p:sp>
      <p:pic>
        <p:nvPicPr>
          <p:cNvPr id="32771" name="Content Placeholder 4">
            <a:extLst>
              <a:ext uri="{FF2B5EF4-FFF2-40B4-BE49-F238E27FC236}">
                <a16:creationId xmlns:a16="http://schemas.microsoft.com/office/drawing/2014/main" id="{E995A438-6CAE-427C-BF61-08E9FF2E544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359150" y="1916113"/>
            <a:ext cx="5295900" cy="4297362"/>
          </a:xfrm>
        </p:spPr>
      </p:pic>
    </p:spTree>
    <p:extLst>
      <p:ext uri="{BB962C8B-B14F-4D97-AF65-F5344CB8AC3E}">
        <p14:creationId xmlns:p14="http://schemas.microsoft.com/office/powerpoint/2010/main" val="23339829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1EACBB-4756-4323-999F-BEEBEED9CCB2}"/>
              </a:ext>
            </a:extLst>
          </p:cNvPr>
          <p:cNvSpPr>
            <a:spLocks noGrp="1"/>
          </p:cNvSpPr>
          <p:nvPr>
            <p:ph idx="1"/>
          </p:nvPr>
        </p:nvSpPr>
        <p:spPr>
          <a:xfrm>
            <a:off x="1828800" y="1057276"/>
            <a:ext cx="8305800" cy="5174848"/>
          </a:xfrm>
        </p:spPr>
        <p:txBody>
          <a:bodyPr/>
          <a:lstStyle/>
          <a:p>
            <a:pPr marL="0" indent="0">
              <a:buNone/>
              <a:defRPr/>
            </a:pPr>
            <a:r>
              <a:rPr lang="en-AU" sz="2600" b="1" dirty="0">
                <a:solidFill>
                  <a:srgbClr val="0070C0"/>
                </a:solidFill>
              </a:rPr>
              <a:t>Graphic Analysis of the International Fisher Effect</a:t>
            </a:r>
          </a:p>
          <a:p>
            <a:pPr algn="just">
              <a:buFont typeface="Wingdings" panose="05000000000000000000" pitchFamily="2" charset="2"/>
              <a:buChar char="§"/>
              <a:defRPr/>
            </a:pPr>
            <a:r>
              <a:rPr lang="en-AU" sz="2000" dirty="0"/>
              <a:t>Point E in reflects a situation where the foreign interest rate exceeds the home interest rate by three percentage points. </a:t>
            </a:r>
          </a:p>
          <a:p>
            <a:pPr algn="just">
              <a:buFont typeface="Wingdings" panose="05000000000000000000" pitchFamily="2" charset="2"/>
              <a:buChar char="§"/>
              <a:defRPr/>
            </a:pPr>
            <a:r>
              <a:rPr lang="en-AU" sz="2000" dirty="0"/>
              <a:t>Foreign currency has depreciated by 3% to offset its interest rate advantage.</a:t>
            </a:r>
          </a:p>
          <a:p>
            <a:pPr algn="just">
              <a:buFont typeface="Wingdings" panose="05000000000000000000" pitchFamily="2" charset="2"/>
              <a:buChar char="§"/>
              <a:defRPr/>
            </a:pPr>
            <a:r>
              <a:rPr lang="en-AU" sz="2000" dirty="0"/>
              <a:t>Point F represents a home interest rate 2 per cent above the foreign interest rate. </a:t>
            </a:r>
          </a:p>
          <a:p>
            <a:pPr algn="just">
              <a:buFont typeface="Wingdings" panose="05000000000000000000" pitchFamily="2" charset="2"/>
              <a:buChar char="§"/>
              <a:defRPr/>
            </a:pPr>
            <a:r>
              <a:rPr lang="en-AU" sz="2000" dirty="0"/>
              <a:t>IFE theory suggests that the currency should appreciate by 2 per cent to offset the interest rate disadvantage</a:t>
            </a:r>
          </a:p>
          <a:p>
            <a:pPr algn="just">
              <a:buFont typeface="Wingdings" panose="05000000000000000000" pitchFamily="2" charset="2"/>
              <a:buChar char="§"/>
              <a:defRPr/>
            </a:pPr>
            <a:r>
              <a:rPr lang="en-AU" sz="2000" dirty="0"/>
              <a:t>Point F illustrates the IFE from a foreign investor’s perspective. The home interest rate will appear attractive to the foreign investor. However, IFE theory suggests that the foreign currency will appreciate by 2 per cent</a:t>
            </a:r>
          </a:p>
          <a:p>
            <a:pPr marL="0" indent="0">
              <a:buNone/>
              <a:defRPr/>
            </a:pPr>
            <a:endParaRPr lang="en-AU" sz="2000" dirty="0"/>
          </a:p>
        </p:txBody>
      </p:sp>
      <p:sp>
        <p:nvSpPr>
          <p:cNvPr id="4" name="Title 1">
            <a:extLst>
              <a:ext uri="{FF2B5EF4-FFF2-40B4-BE49-F238E27FC236}">
                <a16:creationId xmlns:a16="http://schemas.microsoft.com/office/drawing/2014/main" id="{F496E83F-5150-4A5C-BA66-03A26932FCE4}"/>
              </a:ext>
            </a:extLst>
          </p:cNvPr>
          <p:cNvSpPr>
            <a:spLocks noGrp="1"/>
          </p:cNvSpPr>
          <p:nvPr>
            <p:ph type="title"/>
          </p:nvPr>
        </p:nvSpPr>
        <p:spPr>
          <a:xfrm>
            <a:off x="1553591" y="333375"/>
            <a:ext cx="8753383" cy="723900"/>
          </a:xfrm>
        </p:spPr>
        <p:txBody>
          <a:bodyPr>
            <a:normAutofit fontScale="90000"/>
          </a:bodyPr>
          <a:lstStyle/>
          <a:p>
            <a:pPr>
              <a:defRPr/>
            </a:pPr>
            <a:r>
              <a:rPr lang="en-AU" dirty="0"/>
              <a:t>International Fisher Effect (IFE)</a:t>
            </a:r>
          </a:p>
        </p:txBody>
      </p:sp>
    </p:spTree>
    <p:extLst>
      <p:ext uri="{BB962C8B-B14F-4D97-AF65-F5344CB8AC3E}">
        <p14:creationId xmlns:p14="http://schemas.microsoft.com/office/powerpoint/2010/main" val="12890484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41D5F0-6D54-416B-B159-6C17ACF62EF9}"/>
              </a:ext>
            </a:extLst>
          </p:cNvPr>
          <p:cNvSpPr>
            <a:spLocks noGrp="1"/>
          </p:cNvSpPr>
          <p:nvPr>
            <p:ph idx="1"/>
          </p:nvPr>
        </p:nvSpPr>
        <p:spPr>
          <a:xfrm>
            <a:off x="2133600" y="1296140"/>
            <a:ext cx="8001000" cy="4971495"/>
          </a:xfrm>
        </p:spPr>
        <p:txBody>
          <a:bodyPr>
            <a:normAutofit/>
          </a:bodyPr>
          <a:lstStyle/>
          <a:p>
            <a:pPr marL="0" indent="0">
              <a:lnSpc>
                <a:spcPct val="90000"/>
              </a:lnSpc>
              <a:buNone/>
              <a:defRPr/>
            </a:pPr>
            <a:r>
              <a:rPr lang="en-AU" sz="2600" b="1" dirty="0">
                <a:solidFill>
                  <a:srgbClr val="0070C0"/>
                </a:solidFill>
              </a:rPr>
              <a:t>Graphic Analysis of the International Fisher Effect </a:t>
            </a:r>
            <a:r>
              <a:rPr lang="en-AU" sz="2600" dirty="0">
                <a:solidFill>
                  <a:srgbClr val="0070C0"/>
                </a:solidFill>
              </a:rPr>
              <a:t>(cont.)</a:t>
            </a:r>
          </a:p>
          <a:p>
            <a:pPr>
              <a:lnSpc>
                <a:spcPct val="90000"/>
              </a:lnSpc>
              <a:buFont typeface="Wingdings" panose="05000000000000000000" pitchFamily="2" charset="2"/>
              <a:buChar char="§"/>
              <a:defRPr/>
            </a:pPr>
            <a:r>
              <a:rPr lang="en-AU" sz="2400" dirty="0">
                <a:solidFill>
                  <a:schemeClr val="tx2">
                    <a:lumMod val="60000"/>
                    <a:lumOff val="40000"/>
                  </a:schemeClr>
                </a:solidFill>
              </a:rPr>
              <a:t>Points on the IFE Line </a:t>
            </a:r>
          </a:p>
          <a:p>
            <a:pPr lvl="1" algn="just">
              <a:lnSpc>
                <a:spcPct val="90000"/>
              </a:lnSpc>
              <a:buFont typeface="Wingdings" panose="05000000000000000000" pitchFamily="2" charset="2"/>
              <a:buChar char="§"/>
              <a:defRPr/>
            </a:pPr>
            <a:r>
              <a:rPr lang="en-AU" sz="2000" dirty="0"/>
              <a:t>All the points along the IFE line reflect exchange rate adjustments to offset the differential in interest rates. </a:t>
            </a:r>
          </a:p>
          <a:p>
            <a:pPr lvl="1" algn="just">
              <a:lnSpc>
                <a:spcPct val="90000"/>
              </a:lnSpc>
              <a:buFont typeface="Wingdings" panose="05000000000000000000" pitchFamily="2" charset="2"/>
              <a:buChar char="§"/>
              <a:defRPr/>
            </a:pPr>
            <a:r>
              <a:rPr lang="en-AU" sz="2000" dirty="0"/>
              <a:t>This means investors will end up achieving the same yield (adjusted for exchange rate fluctuations) whether they invest at home or in a foreign country.</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Points below the IFE Line </a:t>
            </a:r>
          </a:p>
          <a:p>
            <a:pPr lvl="1" algn="just">
              <a:lnSpc>
                <a:spcPct val="90000"/>
              </a:lnSpc>
              <a:buFont typeface="Wingdings" panose="05000000000000000000" pitchFamily="2" charset="2"/>
              <a:buChar char="§"/>
              <a:defRPr/>
            </a:pPr>
            <a:r>
              <a:rPr lang="en-AU" sz="2000" dirty="0"/>
              <a:t>Points below the IFE line generally reflect the higher returns from investing in foreign deposits.</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Points above the IFE Line </a:t>
            </a:r>
          </a:p>
          <a:p>
            <a:pPr lvl="1" algn="just">
              <a:lnSpc>
                <a:spcPct val="90000"/>
              </a:lnSpc>
              <a:buFont typeface="Wingdings" panose="05000000000000000000" pitchFamily="2" charset="2"/>
              <a:buChar char="§"/>
              <a:defRPr/>
            </a:pPr>
            <a:r>
              <a:rPr lang="en-AU" sz="2000" dirty="0"/>
              <a:t>Points above the IFE line generally reflect returns from foreign deposits that are lower than the returns possible domestically.</a:t>
            </a:r>
          </a:p>
          <a:p>
            <a:pPr marL="0" indent="0">
              <a:buNone/>
              <a:defRPr/>
            </a:pPr>
            <a:endParaRPr lang="en-AU" sz="2400" dirty="0"/>
          </a:p>
        </p:txBody>
      </p:sp>
      <p:sp>
        <p:nvSpPr>
          <p:cNvPr id="4" name="Title 1">
            <a:extLst>
              <a:ext uri="{FF2B5EF4-FFF2-40B4-BE49-F238E27FC236}">
                <a16:creationId xmlns:a16="http://schemas.microsoft.com/office/drawing/2014/main" id="{CD5F39BD-D1A0-4D96-A2A0-D6C0850D9AD7}"/>
              </a:ext>
            </a:extLst>
          </p:cNvPr>
          <p:cNvSpPr>
            <a:spLocks noGrp="1"/>
          </p:cNvSpPr>
          <p:nvPr>
            <p:ph type="title"/>
          </p:nvPr>
        </p:nvSpPr>
        <p:spPr>
          <a:xfrm>
            <a:off x="1535837" y="687388"/>
            <a:ext cx="8939813" cy="438150"/>
          </a:xfrm>
        </p:spPr>
        <p:txBody>
          <a:bodyPr>
            <a:normAutofit fontScale="90000"/>
          </a:bodyPr>
          <a:lstStyle/>
          <a:p>
            <a:pPr>
              <a:defRPr/>
            </a:pPr>
            <a:r>
              <a:rPr lang="en-AU" dirty="0"/>
              <a:t>International Fisher Effect (IFE)</a:t>
            </a:r>
          </a:p>
        </p:txBody>
      </p:sp>
    </p:spTree>
    <p:extLst>
      <p:ext uri="{BB962C8B-B14F-4D97-AF65-F5344CB8AC3E}">
        <p14:creationId xmlns:p14="http://schemas.microsoft.com/office/powerpoint/2010/main" val="22308451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836A6-0013-42AA-8DFF-7205C9A2B056}"/>
              </a:ext>
            </a:extLst>
          </p:cNvPr>
          <p:cNvSpPr>
            <a:spLocks noGrp="1"/>
          </p:cNvSpPr>
          <p:nvPr>
            <p:ph type="title"/>
          </p:nvPr>
        </p:nvSpPr>
        <p:spPr>
          <a:xfrm>
            <a:off x="1847851" y="188913"/>
            <a:ext cx="8640763" cy="863600"/>
          </a:xfrm>
        </p:spPr>
        <p:txBody>
          <a:bodyPr>
            <a:normAutofit fontScale="90000"/>
          </a:bodyPr>
          <a:lstStyle/>
          <a:p>
            <a:pPr>
              <a:defRPr/>
            </a:pPr>
            <a:r>
              <a:rPr lang="en-AU"/>
              <a:t>Tests of the International Fisher Effect</a:t>
            </a:r>
          </a:p>
        </p:txBody>
      </p:sp>
      <p:sp>
        <p:nvSpPr>
          <p:cNvPr id="3" name="Content Placeholder 2">
            <a:extLst>
              <a:ext uri="{FF2B5EF4-FFF2-40B4-BE49-F238E27FC236}">
                <a16:creationId xmlns:a16="http://schemas.microsoft.com/office/drawing/2014/main" id="{47451DDE-1348-472E-A44D-DBFE6ABBD080}"/>
              </a:ext>
            </a:extLst>
          </p:cNvPr>
          <p:cNvSpPr>
            <a:spLocks noGrp="1"/>
          </p:cNvSpPr>
          <p:nvPr>
            <p:ph idx="1"/>
          </p:nvPr>
        </p:nvSpPr>
        <p:spPr>
          <a:xfrm>
            <a:off x="1847850" y="1341438"/>
            <a:ext cx="8496300" cy="4679950"/>
          </a:xfrm>
        </p:spPr>
        <p:txBody>
          <a:bodyPr/>
          <a:lstStyle/>
          <a:p>
            <a:pPr marL="0" indent="0">
              <a:lnSpc>
                <a:spcPct val="90000"/>
              </a:lnSpc>
              <a:buNone/>
              <a:defRPr/>
            </a:pPr>
            <a:r>
              <a:rPr lang="en-AU" sz="2600" b="1" dirty="0">
                <a:solidFill>
                  <a:srgbClr val="0070C0"/>
                </a:solidFill>
              </a:rPr>
              <a:t>What Can be Tested </a:t>
            </a:r>
            <a:endParaRPr lang="en-AU" sz="2600" dirty="0">
              <a:solidFill>
                <a:srgbClr val="0070C0"/>
              </a:solidFill>
            </a:endParaRPr>
          </a:p>
          <a:p>
            <a:pPr marL="342900" lvl="1" indent="-342900" algn="just">
              <a:lnSpc>
                <a:spcPct val="90000"/>
              </a:lnSpc>
              <a:buFont typeface="Wingdings" panose="05000000000000000000" pitchFamily="2" charset="2"/>
              <a:buChar char="§"/>
              <a:defRPr/>
            </a:pPr>
            <a:r>
              <a:rPr lang="en-AU" sz="2000" dirty="0"/>
              <a:t>If the actual points (one for each period) of interest rates and exchange rate changes were plotted over time on a graph, we could determine whether: </a:t>
            </a:r>
          </a:p>
          <a:p>
            <a:pPr marL="852488" lvl="2" indent="-342900" algn="just">
              <a:lnSpc>
                <a:spcPct val="90000"/>
              </a:lnSpc>
              <a:buFont typeface="Wingdings" panose="05000000000000000000" pitchFamily="2" charset="2"/>
              <a:buChar char="§"/>
              <a:defRPr/>
            </a:pPr>
            <a:r>
              <a:rPr lang="en-AU" sz="2000" dirty="0"/>
              <a:t>the points are systematically below the IFE line (suggesting higher returns from foreign investing),</a:t>
            </a:r>
          </a:p>
          <a:p>
            <a:pPr marL="852488" lvl="2" indent="-342900" algn="just">
              <a:lnSpc>
                <a:spcPct val="90000"/>
              </a:lnSpc>
              <a:buFont typeface="Wingdings" panose="05000000000000000000" pitchFamily="2" charset="2"/>
              <a:buChar char="§"/>
              <a:defRPr/>
            </a:pPr>
            <a:r>
              <a:rPr lang="en-AU" sz="2000" dirty="0"/>
              <a:t>above the line (suggesting lower returns from foreign investing), or </a:t>
            </a:r>
          </a:p>
          <a:p>
            <a:pPr marL="852488" lvl="2" indent="-342900" algn="just">
              <a:lnSpc>
                <a:spcPct val="90000"/>
              </a:lnSpc>
              <a:buFont typeface="Wingdings" panose="05000000000000000000" pitchFamily="2" charset="2"/>
              <a:buChar char="§"/>
              <a:defRPr/>
            </a:pPr>
            <a:r>
              <a:rPr lang="en-AU" sz="2000" dirty="0"/>
              <a:t>evenly scattered on both sides (suggesting a balance of higher returns from foreign investing in some periods and lower foreign returns in other periods).</a:t>
            </a:r>
          </a:p>
          <a:p>
            <a:pPr marL="514350" indent="-457200" algn="just">
              <a:lnSpc>
                <a:spcPct val="90000"/>
              </a:lnSpc>
              <a:buFont typeface="Wingdings" panose="05000000000000000000" pitchFamily="2" charset="2"/>
              <a:buChar char="§"/>
              <a:defRPr/>
            </a:pPr>
            <a:r>
              <a:rPr lang="en-AU" sz="2000" dirty="0"/>
              <a:t>Next slide displays a set of points that tend to support the IFE theory. </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Statistical Test of the IFE </a:t>
            </a:r>
          </a:p>
          <a:p>
            <a:pPr marL="858838" lvl="2" indent="-342900" algn="just">
              <a:lnSpc>
                <a:spcPct val="90000"/>
              </a:lnSpc>
              <a:buFont typeface="Wingdings" panose="05000000000000000000" pitchFamily="2" charset="2"/>
              <a:buChar char="§"/>
              <a:defRPr/>
            </a:pPr>
            <a:r>
              <a:rPr lang="en-AU" sz="2000" dirty="0"/>
              <a:t>Apply regression analysis to historical exchange rates and the nominal interest rate differential.</a:t>
            </a:r>
          </a:p>
          <a:p>
            <a:pPr marL="0" indent="0">
              <a:buNone/>
              <a:defRPr/>
            </a:pPr>
            <a:endParaRPr lang="en-AU" sz="2800" dirty="0"/>
          </a:p>
        </p:txBody>
      </p:sp>
    </p:spTree>
    <p:extLst>
      <p:ext uri="{BB962C8B-B14F-4D97-AF65-F5344CB8AC3E}">
        <p14:creationId xmlns:p14="http://schemas.microsoft.com/office/powerpoint/2010/main" val="30637352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31B29-ED6F-4325-AF03-9E3234DF3D54}"/>
              </a:ext>
            </a:extLst>
          </p:cNvPr>
          <p:cNvSpPr>
            <a:spLocks noGrp="1"/>
          </p:cNvSpPr>
          <p:nvPr>
            <p:ph type="title"/>
          </p:nvPr>
        </p:nvSpPr>
        <p:spPr>
          <a:xfrm>
            <a:off x="1571348" y="687389"/>
            <a:ext cx="9028590" cy="884237"/>
          </a:xfrm>
        </p:spPr>
        <p:txBody>
          <a:bodyPr>
            <a:normAutofit fontScale="90000"/>
          </a:bodyPr>
          <a:lstStyle/>
          <a:p>
            <a:pPr>
              <a:defRPr/>
            </a:pPr>
            <a:r>
              <a:rPr lang="en-AU" sz="2400" dirty="0"/>
              <a:t>Illustration of IFE Concept (Exchange Rate Changes Offsetting Interest Rate Differentials on Average)</a:t>
            </a:r>
          </a:p>
        </p:txBody>
      </p:sp>
      <p:pic>
        <p:nvPicPr>
          <p:cNvPr id="35843" name="Content Placeholder 4">
            <a:extLst>
              <a:ext uri="{FF2B5EF4-FFF2-40B4-BE49-F238E27FC236}">
                <a16:creationId xmlns:a16="http://schemas.microsoft.com/office/drawing/2014/main" id="{76EF347C-CD1B-4074-8548-424B713A9A0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432175" y="1844676"/>
            <a:ext cx="5295900" cy="4297363"/>
          </a:xfrm>
        </p:spPr>
      </p:pic>
    </p:spTree>
    <p:extLst>
      <p:ext uri="{BB962C8B-B14F-4D97-AF65-F5344CB8AC3E}">
        <p14:creationId xmlns:p14="http://schemas.microsoft.com/office/powerpoint/2010/main" val="1220728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63BE60-27F9-4EB3-AB0D-FF9D99CEC9DD}"/>
              </a:ext>
            </a:extLst>
          </p:cNvPr>
          <p:cNvSpPr>
            <a:spLocks noGrp="1"/>
          </p:cNvSpPr>
          <p:nvPr>
            <p:ph idx="1"/>
          </p:nvPr>
        </p:nvSpPr>
        <p:spPr>
          <a:xfrm>
            <a:off x="2133600" y="1700214"/>
            <a:ext cx="8001000" cy="4321175"/>
          </a:xfrm>
        </p:spPr>
        <p:txBody>
          <a:bodyPr>
            <a:normAutofit fontScale="92500" lnSpcReduction="10000"/>
          </a:bodyPr>
          <a:lstStyle/>
          <a:p>
            <a:pPr marL="469900" indent="-412750">
              <a:lnSpc>
                <a:spcPct val="90000"/>
              </a:lnSpc>
              <a:buNone/>
              <a:defRPr/>
            </a:pPr>
            <a:r>
              <a:rPr lang="en-AU" sz="2400" b="1" dirty="0">
                <a:solidFill>
                  <a:srgbClr val="0070C0"/>
                </a:solidFill>
              </a:rPr>
              <a:t>Limitations of the IFE</a:t>
            </a:r>
          </a:p>
          <a:p>
            <a:pPr marL="347663" indent="-347663">
              <a:lnSpc>
                <a:spcPct val="90000"/>
              </a:lnSpc>
              <a:buFont typeface="Wingdings" panose="05000000000000000000" pitchFamily="2" charset="2"/>
              <a:buChar char="§"/>
              <a:defRPr/>
            </a:pPr>
            <a:r>
              <a:rPr lang="en-AU" sz="2000" dirty="0"/>
              <a:t>The IFE theory relies on the Fisher effect and PPP</a:t>
            </a:r>
          </a:p>
          <a:p>
            <a:pPr>
              <a:lnSpc>
                <a:spcPct val="90000"/>
              </a:lnSpc>
              <a:buFont typeface="Wingdings" panose="05000000000000000000" pitchFamily="2" charset="2"/>
              <a:buChar char="§"/>
              <a:defRPr/>
            </a:pPr>
            <a:r>
              <a:rPr lang="en-AU" sz="2400" dirty="0">
                <a:solidFill>
                  <a:schemeClr val="tx2">
                    <a:lumMod val="60000"/>
                    <a:lumOff val="40000"/>
                  </a:schemeClr>
                </a:solidFill>
              </a:rPr>
              <a:t>Limitation of the Fisher Effect </a:t>
            </a:r>
          </a:p>
          <a:p>
            <a:pPr marL="627063" lvl="1" algn="just">
              <a:lnSpc>
                <a:spcPct val="90000"/>
              </a:lnSpc>
              <a:buFont typeface="Wingdings" panose="05000000000000000000" pitchFamily="2" charset="2"/>
              <a:buChar char="§"/>
              <a:defRPr/>
            </a:pPr>
            <a:r>
              <a:rPr lang="en-AU" sz="2000" dirty="0"/>
              <a:t>The difference between the nominal interest rate and actual inflation rate is not consistent. </a:t>
            </a:r>
          </a:p>
          <a:p>
            <a:pPr marL="627063" lvl="1" algn="just">
              <a:lnSpc>
                <a:spcPct val="90000"/>
              </a:lnSpc>
              <a:buFont typeface="Wingdings" panose="05000000000000000000" pitchFamily="2" charset="2"/>
              <a:buChar char="§"/>
              <a:defRPr/>
            </a:pPr>
            <a:r>
              <a:rPr lang="en-AU" sz="2000" dirty="0"/>
              <a:t>Thus, while the Fisher effect can effectively use nominal interest rates to estimate the market’s expected inflation over a particular period, the market may be wrong.</a:t>
            </a:r>
          </a:p>
          <a:p>
            <a:pPr algn="just">
              <a:lnSpc>
                <a:spcPct val="90000"/>
              </a:lnSpc>
              <a:buFont typeface="Wingdings" panose="05000000000000000000" pitchFamily="2" charset="2"/>
              <a:buChar char="§"/>
              <a:defRPr/>
            </a:pPr>
            <a:r>
              <a:rPr lang="en-AU" sz="2400" dirty="0">
                <a:solidFill>
                  <a:schemeClr val="tx2">
                    <a:lumMod val="60000"/>
                    <a:lumOff val="40000"/>
                  </a:schemeClr>
                </a:solidFill>
              </a:rPr>
              <a:t>Limitation of PPP </a:t>
            </a:r>
          </a:p>
          <a:p>
            <a:pPr marL="627063" lvl="1" algn="just">
              <a:lnSpc>
                <a:spcPct val="90000"/>
              </a:lnSpc>
              <a:buFont typeface="Wingdings" panose="05000000000000000000" pitchFamily="2" charset="2"/>
              <a:buChar char="§"/>
              <a:defRPr/>
            </a:pPr>
            <a:r>
              <a:rPr lang="en-AU" sz="2000" dirty="0"/>
              <a:t>Other country characteristics besides inflation (income levels, government controls) can affect exchange rate movements.</a:t>
            </a:r>
          </a:p>
          <a:p>
            <a:pPr marL="627063" lvl="1" algn="just">
              <a:lnSpc>
                <a:spcPct val="90000"/>
              </a:lnSpc>
              <a:buFont typeface="Wingdings" panose="05000000000000000000" pitchFamily="2" charset="2"/>
              <a:buChar char="§"/>
              <a:defRPr/>
            </a:pPr>
            <a:r>
              <a:rPr lang="en-AU" sz="2000" dirty="0"/>
              <a:t>Even if the expected inflation derived from the Fisher effect properly reflects the actual inflation rate over the period, relying solely on inflation to forecast the future exchange rate is subject to error.</a:t>
            </a:r>
            <a:endParaRPr lang="en-AU" sz="2400" dirty="0"/>
          </a:p>
        </p:txBody>
      </p:sp>
      <p:sp>
        <p:nvSpPr>
          <p:cNvPr id="4" name="Title 1">
            <a:extLst>
              <a:ext uri="{FF2B5EF4-FFF2-40B4-BE49-F238E27FC236}">
                <a16:creationId xmlns:a16="http://schemas.microsoft.com/office/drawing/2014/main" id="{B212202B-93BD-4EE4-B641-049607BD9B92}"/>
              </a:ext>
            </a:extLst>
          </p:cNvPr>
          <p:cNvSpPr>
            <a:spLocks noGrp="1"/>
          </p:cNvSpPr>
          <p:nvPr>
            <p:ph type="title"/>
          </p:nvPr>
        </p:nvSpPr>
        <p:spPr>
          <a:xfrm>
            <a:off x="1981200" y="549275"/>
            <a:ext cx="8229600" cy="884238"/>
          </a:xfrm>
        </p:spPr>
        <p:txBody>
          <a:bodyPr>
            <a:normAutofit fontScale="90000"/>
          </a:bodyPr>
          <a:lstStyle/>
          <a:p>
            <a:pPr>
              <a:defRPr/>
            </a:pPr>
            <a:r>
              <a:rPr lang="en-AU"/>
              <a:t>Tests of the International Fisher Effect</a:t>
            </a:r>
          </a:p>
        </p:txBody>
      </p:sp>
    </p:spTree>
    <p:extLst>
      <p:ext uri="{BB962C8B-B14F-4D97-AF65-F5344CB8AC3E}">
        <p14:creationId xmlns:p14="http://schemas.microsoft.com/office/powerpoint/2010/main" val="2982786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6732B6-497B-4C8E-82D0-957530D17398}"/>
              </a:ext>
            </a:extLst>
          </p:cNvPr>
          <p:cNvSpPr>
            <a:spLocks noGrp="1"/>
          </p:cNvSpPr>
          <p:nvPr>
            <p:ph idx="1"/>
          </p:nvPr>
        </p:nvSpPr>
        <p:spPr>
          <a:xfrm>
            <a:off x="2133600" y="1773238"/>
            <a:ext cx="8001000" cy="4081462"/>
          </a:xfrm>
        </p:spPr>
        <p:txBody>
          <a:bodyPr/>
          <a:lstStyle/>
          <a:p>
            <a:pPr marL="57150" indent="0">
              <a:lnSpc>
                <a:spcPct val="90000"/>
              </a:lnSpc>
              <a:buNone/>
              <a:defRPr/>
            </a:pPr>
            <a:r>
              <a:rPr lang="en-AU" sz="2400" b="1" dirty="0">
                <a:solidFill>
                  <a:srgbClr val="0070C0"/>
                </a:solidFill>
              </a:rPr>
              <a:t>IFE Theory versus Reality</a:t>
            </a:r>
          </a:p>
          <a:p>
            <a:pPr marL="469900" indent="-412750" algn="just">
              <a:lnSpc>
                <a:spcPct val="90000"/>
              </a:lnSpc>
              <a:buFont typeface="Wingdings" panose="05000000000000000000" pitchFamily="2" charset="2"/>
              <a:buChar char="§"/>
              <a:defRPr/>
            </a:pPr>
            <a:r>
              <a:rPr lang="en-AU" sz="2000" dirty="0"/>
              <a:t>IFE theory contradicts how a country with a high interest rate can attract more capital flows and therefore cause the local currency’s value to strengthen.</a:t>
            </a:r>
          </a:p>
          <a:p>
            <a:pPr marL="469900" indent="-412750" algn="just">
              <a:lnSpc>
                <a:spcPct val="90000"/>
              </a:lnSpc>
              <a:buFont typeface="Wingdings" panose="05000000000000000000" pitchFamily="2" charset="2"/>
              <a:buChar char="§"/>
              <a:defRPr/>
            </a:pPr>
            <a:r>
              <a:rPr lang="en-AU" sz="2000" dirty="0"/>
              <a:t>IFE theory also contradicts how central banks may purposely try to raise interest rates in order to attract funds and strengthen the value of their local currencies.</a:t>
            </a:r>
          </a:p>
          <a:p>
            <a:pPr marL="469900" indent="-412750" algn="just">
              <a:lnSpc>
                <a:spcPct val="90000"/>
              </a:lnSpc>
              <a:buFont typeface="Wingdings" panose="05000000000000000000" pitchFamily="2" charset="2"/>
              <a:buChar char="§"/>
              <a:defRPr/>
            </a:pPr>
            <a:r>
              <a:rPr lang="en-AU" sz="2000" dirty="0"/>
              <a:t>Whether the IFE holds in reality is dependent on the countries involved and the period assessed.</a:t>
            </a:r>
          </a:p>
          <a:p>
            <a:pPr marL="469900" indent="-412750" algn="just">
              <a:lnSpc>
                <a:spcPct val="90000"/>
              </a:lnSpc>
              <a:buFont typeface="Wingdings" panose="05000000000000000000" pitchFamily="2" charset="2"/>
              <a:buChar char="§"/>
              <a:defRPr/>
            </a:pPr>
            <a:r>
              <a:rPr lang="en-AU" sz="2000" dirty="0"/>
              <a:t>IFE theory may be especially meaningful to situations in which the MNCs and large investors consider investing in countries where the prevailing interest rates are very high.</a:t>
            </a:r>
          </a:p>
          <a:p>
            <a:pPr>
              <a:defRPr/>
            </a:pPr>
            <a:endParaRPr lang="en-AU" sz="2000" dirty="0"/>
          </a:p>
        </p:txBody>
      </p:sp>
      <p:sp>
        <p:nvSpPr>
          <p:cNvPr id="4" name="Title 1">
            <a:extLst>
              <a:ext uri="{FF2B5EF4-FFF2-40B4-BE49-F238E27FC236}">
                <a16:creationId xmlns:a16="http://schemas.microsoft.com/office/drawing/2014/main" id="{E887B851-CE31-4569-A082-0EBBA8735A1A}"/>
              </a:ext>
            </a:extLst>
          </p:cNvPr>
          <p:cNvSpPr>
            <a:spLocks noGrp="1"/>
          </p:cNvSpPr>
          <p:nvPr>
            <p:ph type="title"/>
          </p:nvPr>
        </p:nvSpPr>
        <p:spPr>
          <a:xfrm>
            <a:off x="1981200" y="687389"/>
            <a:ext cx="8229600" cy="884237"/>
          </a:xfrm>
        </p:spPr>
        <p:txBody>
          <a:bodyPr>
            <a:normAutofit fontScale="90000"/>
          </a:bodyPr>
          <a:lstStyle/>
          <a:p>
            <a:pPr>
              <a:defRPr/>
            </a:pPr>
            <a:r>
              <a:rPr lang="en-AU"/>
              <a:t>Tests of the International Fisher Effect</a:t>
            </a:r>
          </a:p>
        </p:txBody>
      </p:sp>
    </p:spTree>
    <p:extLst>
      <p:ext uri="{BB962C8B-B14F-4D97-AF65-F5344CB8AC3E}">
        <p14:creationId xmlns:p14="http://schemas.microsoft.com/office/powerpoint/2010/main" val="4445372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CD1DD-6564-4313-9081-774A707281D1}"/>
              </a:ext>
            </a:extLst>
          </p:cNvPr>
          <p:cNvSpPr>
            <a:spLocks noGrp="1"/>
          </p:cNvSpPr>
          <p:nvPr>
            <p:ph type="title"/>
          </p:nvPr>
        </p:nvSpPr>
        <p:spPr/>
        <p:txBody>
          <a:bodyPr/>
          <a:lstStyle/>
          <a:p>
            <a:r>
              <a:rPr lang="en-AU" dirty="0"/>
              <a:t>Practice question</a:t>
            </a:r>
            <a:endParaRPr lang="en-US" dirty="0"/>
          </a:p>
        </p:txBody>
      </p:sp>
      <p:sp>
        <p:nvSpPr>
          <p:cNvPr id="3" name="Content Placeholder 2">
            <a:extLst>
              <a:ext uri="{FF2B5EF4-FFF2-40B4-BE49-F238E27FC236}">
                <a16:creationId xmlns:a16="http://schemas.microsoft.com/office/drawing/2014/main" id="{4F761A79-413F-4B2F-9E91-5376B197215B}"/>
              </a:ext>
            </a:extLst>
          </p:cNvPr>
          <p:cNvSpPr>
            <a:spLocks noGrp="1"/>
          </p:cNvSpPr>
          <p:nvPr>
            <p:ph idx="1"/>
          </p:nvPr>
        </p:nvSpPr>
        <p:spPr/>
        <p:txBody>
          <a:bodyPr/>
          <a:lstStyle/>
          <a:p>
            <a:pPr marL="0" indent="0" algn="just">
              <a:buNone/>
            </a:pPr>
            <a:r>
              <a:rPr lang="en-US" sz="2000" dirty="0"/>
              <a:t>Beth Miller does not believe that the international Fisher effect (IFE) holds. Current one-year interest rates in Europe are 5 per cent, while one-year interest rates in Australia are 3 per cent. Beth converts A$100,000 to euros and invests them in Germany. One year later, she converts the euros back to Australian dollars. The current spot rate of the euro is A$1.35.</a:t>
            </a:r>
          </a:p>
          <a:p>
            <a:pPr algn="just"/>
            <a:r>
              <a:rPr lang="en-US" sz="2000" dirty="0"/>
              <a:t>According to the IFE, what should the spot rate of the euro in one year be?</a:t>
            </a:r>
          </a:p>
          <a:p>
            <a:pPr algn="just"/>
            <a:r>
              <a:rPr lang="en-US" sz="2000" dirty="0"/>
              <a:t>If the spot rate of the euro in one year is A$1.00, what is Beth’s percentage return from her strategy?</a:t>
            </a:r>
          </a:p>
          <a:p>
            <a:pPr algn="just"/>
            <a:r>
              <a:rPr lang="en-US" sz="2000" dirty="0"/>
              <a:t>If the spot rate of the euro in one year is A$1.15, what is Beth’s percentage return from her strategy?</a:t>
            </a:r>
          </a:p>
          <a:p>
            <a:pPr algn="just"/>
            <a:r>
              <a:rPr lang="en-US" sz="2000" dirty="0"/>
              <a:t>What must the spot rate of the euro be in one year for Beth’s strategy to be successful?</a:t>
            </a:r>
          </a:p>
        </p:txBody>
      </p:sp>
    </p:spTree>
    <p:extLst>
      <p:ext uri="{BB962C8B-B14F-4D97-AF65-F5344CB8AC3E}">
        <p14:creationId xmlns:p14="http://schemas.microsoft.com/office/powerpoint/2010/main" val="418468058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TotalTime>
  <Words>2957</Words>
  <Application>Microsoft Macintosh PowerPoint</Application>
  <PresentationFormat>Widescreen</PresentationFormat>
  <Paragraphs>246</Paragraphs>
  <Slides>47</Slides>
  <Notes>0</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47</vt:i4>
      </vt:variant>
    </vt:vector>
  </HeadingPairs>
  <TitlesOfParts>
    <vt:vector size="54" baseType="lpstr">
      <vt:lpstr>Arial</vt:lpstr>
      <vt:lpstr>Calibri</vt:lpstr>
      <vt:lpstr>Calibri Light</vt:lpstr>
      <vt:lpstr>Wingdings</vt:lpstr>
      <vt:lpstr>1_Office Theme</vt:lpstr>
      <vt:lpstr>2_Office Theme</vt:lpstr>
      <vt:lpstr>Equation</vt:lpstr>
      <vt:lpstr>EFB 312- Lecture 2</vt:lpstr>
      <vt:lpstr>Foreign Exchange Market</vt:lpstr>
      <vt:lpstr>Relationship Over Time between the US DOLLAR’s Direct and Indirect Exchange Rates</vt:lpstr>
      <vt:lpstr>Relationship Over Time between the US DOLLAR’s Direct and Indirect Exchange Rates</vt:lpstr>
      <vt:lpstr>Foreign Exchange Market</vt:lpstr>
      <vt:lpstr>Foreign Exchange Market</vt:lpstr>
      <vt:lpstr>Foreign Exchange Market</vt:lpstr>
      <vt:lpstr>Foreign Exchange Market</vt:lpstr>
      <vt:lpstr>International Money Market</vt:lpstr>
      <vt:lpstr>International Money Market</vt:lpstr>
      <vt:lpstr>International Money Market</vt:lpstr>
      <vt:lpstr>Comparison of 2017 International Money Market Interest Rates</vt:lpstr>
      <vt:lpstr>International Money Market</vt:lpstr>
      <vt:lpstr>International Money Market</vt:lpstr>
      <vt:lpstr>International Credit Market</vt:lpstr>
      <vt:lpstr>International Bond Market</vt:lpstr>
      <vt:lpstr>International Bond Market</vt:lpstr>
      <vt:lpstr>Purchasing Power Parity (PPP)</vt:lpstr>
      <vt:lpstr>Purchasing Power Parity (PPP)</vt:lpstr>
      <vt:lpstr>Purchasing Power Parity (PPP)</vt:lpstr>
      <vt:lpstr>Purchasing Power Parity (PPP)</vt:lpstr>
      <vt:lpstr>Summary of Purchasing Power Parity</vt:lpstr>
      <vt:lpstr>Illustration of Purchasing Power Parity</vt:lpstr>
      <vt:lpstr>Purchasing Power Parity (PPP)</vt:lpstr>
      <vt:lpstr>Identifying Disparity in Purchasing Power</vt:lpstr>
      <vt:lpstr>Purchasing Power Parity (PPP)</vt:lpstr>
      <vt:lpstr>Purchasing Power Parity (PPP)</vt:lpstr>
      <vt:lpstr>Comparison of Annual Inflation Differentials and Exchange Rate Movements for Four Major Countries</vt:lpstr>
      <vt:lpstr>Purchasing Power Parity (PPP)</vt:lpstr>
      <vt:lpstr>Purchasing Power Parity (PPP)</vt:lpstr>
      <vt:lpstr>Purchasing Power Parity (PPP)</vt:lpstr>
      <vt:lpstr>International Fisher Effect (IFE)</vt:lpstr>
      <vt:lpstr>International Fisher Effect (IFE)</vt:lpstr>
      <vt:lpstr>International Fisher Effect (IFE)</vt:lpstr>
      <vt:lpstr>International Fisher Effect from Various Investor Perspectives</vt:lpstr>
      <vt:lpstr>International Fisher Effect (IFE)</vt:lpstr>
      <vt:lpstr>International Fisher Effect (IFE)</vt:lpstr>
      <vt:lpstr>Summary of International Fisher Effect</vt:lpstr>
      <vt:lpstr>International Fisher Effect (IFE)</vt:lpstr>
      <vt:lpstr>Illustration of IFE Line (When Exchange Rate Changes Perfectly Offset Interest Rate Differentials)</vt:lpstr>
      <vt:lpstr>International Fisher Effect (IFE)</vt:lpstr>
      <vt:lpstr>International Fisher Effect (IFE)</vt:lpstr>
      <vt:lpstr>Tests of the International Fisher Effect</vt:lpstr>
      <vt:lpstr>Illustration of IFE Concept (Exchange Rate Changes Offsetting Interest Rate Differentials on Average)</vt:lpstr>
      <vt:lpstr>Tests of the International Fisher Effect</vt:lpstr>
      <vt:lpstr>Tests of the International Fisher Effect</vt:lpstr>
      <vt:lpstr>Practice 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EFB 312- Lecture 2</dc:title>
  <dc:creator>r.dissan@outlook.com</dc:creator>
  <cp:lastModifiedBy>Mohammed Alnahdi</cp:lastModifiedBy>
  <cp:revision>4</cp:revision>
  <dcterms:created xsi:type="dcterms:W3CDTF">2018-08-01T01:34:36Z</dcterms:created>
  <dcterms:modified xsi:type="dcterms:W3CDTF">2019-03-14T06:02:05Z</dcterms:modified>
</cp:coreProperties>
</file>